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50"/>
  </p:notesMasterIdLst>
  <p:sldIdLst>
    <p:sldId id="263" r:id="rId2"/>
    <p:sldId id="289" r:id="rId3"/>
    <p:sldId id="290" r:id="rId4"/>
    <p:sldId id="291" r:id="rId5"/>
    <p:sldId id="292" r:id="rId6"/>
    <p:sldId id="293" r:id="rId7"/>
    <p:sldId id="294" r:id="rId8"/>
    <p:sldId id="295" r:id="rId9"/>
    <p:sldId id="297" r:id="rId10"/>
    <p:sldId id="299" r:id="rId11"/>
    <p:sldId id="300" r:id="rId12"/>
    <p:sldId id="301" r:id="rId13"/>
    <p:sldId id="302" r:id="rId14"/>
    <p:sldId id="303" r:id="rId15"/>
    <p:sldId id="304" r:id="rId16"/>
    <p:sldId id="305" r:id="rId17"/>
    <p:sldId id="306"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6" r:id="rId36"/>
    <p:sldId id="327" r:id="rId37"/>
    <p:sldId id="328" r:id="rId38"/>
    <p:sldId id="329" r:id="rId39"/>
    <p:sldId id="330" r:id="rId40"/>
    <p:sldId id="331" r:id="rId41"/>
    <p:sldId id="332" r:id="rId42"/>
    <p:sldId id="333" r:id="rId43"/>
    <p:sldId id="334" r:id="rId44"/>
    <p:sldId id="335" r:id="rId45"/>
    <p:sldId id="336" r:id="rId46"/>
    <p:sldId id="343" r:id="rId47"/>
    <p:sldId id="339" r:id="rId48"/>
    <p:sldId id="34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828695BE-A2A3-434A-9A52-25ECEA7DA220}">
          <p14:sldIdLst>
            <p14:sldId id="263"/>
            <p14:sldId id="289"/>
            <p14:sldId id="290"/>
            <p14:sldId id="291"/>
            <p14:sldId id="292"/>
            <p14:sldId id="293"/>
            <p14:sldId id="294"/>
            <p14:sldId id="295"/>
            <p14:sldId id="297"/>
            <p14:sldId id="299"/>
            <p14:sldId id="300"/>
            <p14:sldId id="301"/>
            <p14:sldId id="302"/>
            <p14:sldId id="303"/>
            <p14:sldId id="304"/>
            <p14:sldId id="305"/>
            <p14:sldId id="306"/>
            <p14:sldId id="308"/>
            <p14:sldId id="309"/>
            <p14:sldId id="310"/>
            <p14:sldId id="311"/>
            <p14:sldId id="312"/>
            <p14:sldId id="313"/>
            <p14:sldId id="314"/>
            <p14:sldId id="315"/>
            <p14:sldId id="316"/>
            <p14:sldId id="317"/>
            <p14:sldId id="318"/>
            <p14:sldId id="319"/>
            <p14:sldId id="320"/>
            <p14:sldId id="321"/>
            <p14:sldId id="322"/>
            <p14:sldId id="323"/>
            <p14:sldId id="324"/>
            <p14:sldId id="326"/>
            <p14:sldId id="327"/>
            <p14:sldId id="328"/>
            <p14:sldId id="329"/>
            <p14:sldId id="330"/>
            <p14:sldId id="331"/>
            <p14:sldId id="332"/>
            <p14:sldId id="333"/>
            <p14:sldId id="334"/>
            <p14:sldId id="335"/>
            <p14:sldId id="336"/>
            <p14:sldId id="343"/>
            <p14:sldId id="339"/>
            <p14:sldId id="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8B8"/>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91" d="100"/>
          <a:sy n="91" d="100"/>
        </p:scale>
        <p:origin x="36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3448E-25E3-4F15-902C-19D5013F7CCC}" type="datetimeFigureOut">
              <a:rPr lang="uk-UA" smtClean="0"/>
              <a:t>06.12.2024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40F8C-9BD6-424D-88CD-42E7867A356C}" type="slidenum">
              <a:rPr lang="uk-UA" smtClean="0"/>
              <a:t>‹#›</a:t>
            </a:fld>
            <a:endParaRPr lang="uk-UA"/>
          </a:p>
        </p:txBody>
      </p:sp>
    </p:spTree>
    <p:extLst>
      <p:ext uri="{BB962C8B-B14F-4D97-AF65-F5344CB8AC3E}">
        <p14:creationId xmlns:p14="http://schemas.microsoft.com/office/powerpoint/2010/main" val="114441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uk-UA"/>
          </a:p>
        </p:txBody>
      </p:sp>
    </p:spTree>
    <p:extLst>
      <p:ext uri="{BB962C8B-B14F-4D97-AF65-F5344CB8AC3E}">
        <p14:creationId xmlns:p14="http://schemas.microsoft.com/office/powerpoint/2010/main" val="1497799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26E29DB-888D-438D-B9B0-0F1CD7388FC8}" type="datetimeFigureOut">
              <a:rPr lang="uk-UA" smtClean="0"/>
              <a:t>06.12.2024</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90609FA7-C4E1-4D12-9C04-83BA932F533F}"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1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26E29DB-888D-438D-B9B0-0F1CD7388FC8}" type="datetimeFigureOut">
              <a:rPr lang="uk-UA" smtClean="0"/>
              <a:t>06.12.2024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0609FA7-C4E1-4D12-9C04-83BA932F533F}" type="slidenum">
              <a:rPr lang="uk-UA" smtClean="0"/>
              <a:t>‹#›</a:t>
            </a:fld>
            <a:endParaRPr lang="uk-UA"/>
          </a:p>
        </p:txBody>
      </p:sp>
    </p:spTree>
    <p:extLst>
      <p:ext uri="{BB962C8B-B14F-4D97-AF65-F5344CB8AC3E}">
        <p14:creationId xmlns:p14="http://schemas.microsoft.com/office/powerpoint/2010/main" val="7074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6E29DB-888D-438D-B9B0-0F1CD7388FC8}"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609FA7-C4E1-4D12-9C04-83BA932F533F}"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87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6E29DB-888D-438D-B9B0-0F1CD7388FC8}"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609FA7-C4E1-4D12-9C04-83BA932F533F}"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205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6E29DB-888D-438D-B9B0-0F1CD7388FC8}"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609FA7-C4E1-4D12-9C04-83BA932F533F}" type="slidenum">
              <a:rPr lang="uk-UA" smtClean="0"/>
              <a:t>‹#›</a:t>
            </a:fld>
            <a:endParaRPr lang="uk-UA"/>
          </a:p>
        </p:txBody>
      </p:sp>
    </p:spTree>
    <p:extLst>
      <p:ext uri="{BB962C8B-B14F-4D97-AF65-F5344CB8AC3E}">
        <p14:creationId xmlns:p14="http://schemas.microsoft.com/office/powerpoint/2010/main" val="3285019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6E29DB-888D-438D-B9B0-0F1CD7388FC8}"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609FA7-C4E1-4D12-9C04-83BA932F533F}"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912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6E29DB-888D-438D-B9B0-0F1CD7388FC8}"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609FA7-C4E1-4D12-9C04-83BA932F533F}"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654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26E29DB-888D-438D-B9B0-0F1CD7388FC8}"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609FA7-C4E1-4D12-9C04-83BA932F533F}"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432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26E29DB-888D-438D-B9B0-0F1CD7388FC8}"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609FA7-C4E1-4D12-9C04-83BA932F533F}"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68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524000" y="109539"/>
            <a:ext cx="10058400" cy="6016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12"/>
          <p:cNvSpPr>
            <a:spLocks noGrp="1" noChangeArrowheads="1"/>
          </p:cNvSpPr>
          <p:nvPr>
            <p:ph type="dt" sz="half" idx="10"/>
          </p:nvPr>
        </p:nvSpPr>
        <p:spPr>
          <a:ln/>
        </p:spPr>
        <p:txBody>
          <a:bodyPr/>
          <a:lstStyle>
            <a:lvl1pPr>
              <a:defRPr/>
            </a:lvl1pPr>
          </a:lstStyle>
          <a:p>
            <a:pPr>
              <a:defRPr/>
            </a:pPr>
            <a:fld id="{2EA09357-B052-4F1A-8DF9-A460FD3376EC}" type="datetime1">
              <a:rPr lang="ru-RU"/>
              <a:pPr>
                <a:defRPr/>
              </a:pPr>
              <a:t>06.12.2024</a:t>
            </a:fld>
            <a:r>
              <a:rPr lang="en-US"/>
              <a:t>www.сайт_компании.ру</a:t>
            </a:r>
          </a:p>
        </p:txBody>
      </p:sp>
      <p:sp>
        <p:nvSpPr>
          <p:cNvPr id="4" name="Rectangle 13"/>
          <p:cNvSpPr>
            <a:spLocks noGrp="1" noChangeArrowheads="1"/>
          </p:cNvSpPr>
          <p:nvPr>
            <p:ph type="ftr" sz="quarter" idx="11"/>
          </p:nvPr>
        </p:nvSpPr>
        <p:spPr>
          <a:ln/>
        </p:spPr>
        <p:txBody>
          <a:bodyPr/>
          <a:lstStyle>
            <a:lvl1pPr>
              <a:defRPr/>
            </a:lvl1pPr>
          </a:lstStyle>
          <a:p>
            <a:pPr>
              <a:defRPr/>
            </a:pPr>
            <a:r>
              <a:rPr lang="en-US"/>
              <a:t>Company Logo</a:t>
            </a:r>
          </a:p>
        </p:txBody>
      </p:sp>
      <p:sp>
        <p:nvSpPr>
          <p:cNvPr id="5" name="Rectangle 14"/>
          <p:cNvSpPr>
            <a:spLocks noGrp="1" noChangeArrowheads="1"/>
          </p:cNvSpPr>
          <p:nvPr>
            <p:ph type="sldNum" sz="quarter" idx="12"/>
          </p:nvPr>
        </p:nvSpPr>
        <p:spPr>
          <a:ln/>
        </p:spPr>
        <p:txBody>
          <a:bodyPr/>
          <a:lstStyle>
            <a:lvl1pPr>
              <a:defRPr/>
            </a:lvl1pPr>
          </a:lstStyle>
          <a:p>
            <a:fld id="{D523F309-7DBB-4333-9AD9-0F0077991E77}" type="slidenum">
              <a:rPr lang="en-US" altLang="uk-UA"/>
              <a:pPr/>
              <a:t>‹#›</a:t>
            </a:fld>
            <a:endParaRPr lang="en-US" altLang="uk-UA"/>
          </a:p>
        </p:txBody>
      </p:sp>
    </p:spTree>
    <p:extLst>
      <p:ext uri="{BB962C8B-B14F-4D97-AF65-F5344CB8AC3E}">
        <p14:creationId xmlns:p14="http://schemas.microsoft.com/office/powerpoint/2010/main" val="211706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26E29DB-888D-438D-B9B0-0F1CD7388FC8}"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609FA7-C4E1-4D12-9C04-83BA932F533F}" type="slidenum">
              <a:rPr lang="uk-UA" smtClean="0"/>
              <a:t>‹#›</a:t>
            </a:fld>
            <a:endParaRPr lang="uk-UA"/>
          </a:p>
        </p:txBody>
      </p:sp>
    </p:spTree>
    <p:extLst>
      <p:ext uri="{BB962C8B-B14F-4D97-AF65-F5344CB8AC3E}">
        <p14:creationId xmlns:p14="http://schemas.microsoft.com/office/powerpoint/2010/main" val="19636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26E29DB-888D-438D-B9B0-0F1CD7388FC8}"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609FA7-C4E1-4D12-9C04-83BA932F533F}"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0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26E29DB-888D-438D-B9B0-0F1CD7388FC8}" type="datetimeFigureOut">
              <a:rPr lang="uk-UA" smtClean="0"/>
              <a:t>06.12.2024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0609FA7-C4E1-4D12-9C04-83BA932F533F}" type="slidenum">
              <a:rPr lang="uk-UA" smtClean="0"/>
              <a:t>‹#›</a:t>
            </a:fld>
            <a:endParaRPr lang="uk-UA"/>
          </a:p>
        </p:txBody>
      </p:sp>
    </p:spTree>
    <p:extLst>
      <p:ext uri="{BB962C8B-B14F-4D97-AF65-F5344CB8AC3E}">
        <p14:creationId xmlns:p14="http://schemas.microsoft.com/office/powerpoint/2010/main" val="149543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26E29DB-888D-438D-B9B0-0F1CD7388FC8}" type="datetimeFigureOut">
              <a:rPr lang="uk-UA" smtClean="0"/>
              <a:t>06.12.2024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0609FA7-C4E1-4D12-9C04-83BA932F533F}"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6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26E29DB-888D-438D-B9B0-0F1CD7388FC8}" type="datetimeFigureOut">
              <a:rPr lang="uk-UA" smtClean="0"/>
              <a:t>06.12.2024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0609FA7-C4E1-4D12-9C04-83BA932F533F}"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19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E29DB-888D-438D-B9B0-0F1CD7388FC8}" type="datetimeFigureOut">
              <a:rPr lang="uk-UA" smtClean="0"/>
              <a:t>06.12.2024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90609FA7-C4E1-4D12-9C04-83BA932F533F}" type="slidenum">
              <a:rPr lang="uk-UA" smtClean="0"/>
              <a:t>‹#›</a:t>
            </a:fld>
            <a:endParaRPr lang="uk-UA"/>
          </a:p>
        </p:txBody>
      </p:sp>
    </p:spTree>
    <p:extLst>
      <p:ext uri="{BB962C8B-B14F-4D97-AF65-F5344CB8AC3E}">
        <p14:creationId xmlns:p14="http://schemas.microsoft.com/office/powerpoint/2010/main" val="152576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26E29DB-888D-438D-B9B0-0F1CD7388FC8}" type="datetimeFigureOut">
              <a:rPr lang="uk-UA" smtClean="0"/>
              <a:t>06.12.2024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0609FA7-C4E1-4D12-9C04-83BA932F533F}"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80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26E29DB-888D-438D-B9B0-0F1CD7388FC8}" type="datetimeFigureOut">
              <a:rPr lang="uk-UA" smtClean="0"/>
              <a:t>06.12.2024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0609FA7-C4E1-4D12-9C04-83BA932F533F}" type="slidenum">
              <a:rPr lang="uk-UA" smtClean="0"/>
              <a:t>‹#›</a:t>
            </a:fld>
            <a:endParaRPr lang="uk-UA"/>
          </a:p>
        </p:txBody>
      </p:sp>
    </p:spTree>
    <p:extLst>
      <p:ext uri="{BB962C8B-B14F-4D97-AF65-F5344CB8AC3E}">
        <p14:creationId xmlns:p14="http://schemas.microsoft.com/office/powerpoint/2010/main" val="19892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6E29DB-888D-438D-B9B0-0F1CD7388FC8}" type="datetimeFigureOut">
              <a:rPr lang="uk-UA" smtClean="0"/>
              <a:t>06.12.2024</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609FA7-C4E1-4D12-9C04-83BA932F533F}" type="slidenum">
              <a:rPr lang="uk-UA" smtClean="0"/>
              <a:t>‹#›</a:t>
            </a:fld>
            <a:endParaRPr lang="uk-UA"/>
          </a:p>
        </p:txBody>
      </p:sp>
    </p:spTree>
    <p:extLst>
      <p:ext uri="{BB962C8B-B14F-4D97-AF65-F5344CB8AC3E}">
        <p14:creationId xmlns:p14="http://schemas.microsoft.com/office/powerpoint/2010/main" val="234704775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2_%D0%97%D0%B0%D1%8F%D0%B2%D0%B0%20%D0%BF%D1%80%D0%BE%20%D1%81%D1%82%D0%B2%D0%BE%D1%80%D0%B5%D0%BD%D0%BD%D1%8F%20%D1%80%D0%B0%D0%B4%D0%B8.doc" TargetMode="External"/><Relationship Id="rId2"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1_%D0%92%D0%B8%D1%81%D0%BD%D0%BE%D0%B2%D0%BE%D0%BA%20%D0%BF%D1%80%D0%BE%20%D0%BD%D0%B0%D1%83%D0%BA%D0%BE%D0%B2%D1%83%20%D0%BD%D0%BE%D0%B2%D0%B8%D0%B7%D0%BD%D1%83....doc"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3_%D0%97%D0%93%D0%9E%D0%94%D0%90.doc" TargetMode="External"/><Relationship Id="rId2"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2_%D0%97%D0%B0%D1%8F%D0%B2%D0%B0%20%D0%BF%D1%80%D0%BE%20%D1%81%D1%82%D0%B2%D0%BE%D1%80%D0%B5%D0%BD%D0%BD%D1%8F%20%D1%80%D0%B0%D0%B4%D0%B8.doc" TargetMode="External"/><Relationship Id="rId1" Type="http://schemas.openxmlformats.org/officeDocument/2006/relationships/slideLayout" Target="../slideLayouts/slideLayout7.xml"/><Relationship Id="rId4"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4_%D0%A1%D0%9F%D0%98%D0%A1%D0%9E%D0%9A%20%D0%BD%D0%B0%D1%83%D0%BA%D0%BE%D0%B2%D0%B8%D1%85%20%D1%82%D0%B0%20%D0%BD%D0%B0%D0%B2%D1%87%D0%B0%D0%BB%D1%8C%D0%BD%D0%BE-%D0%BC%D0%B5%D1%82%D0%BE%D0%B4%D0%B8%D1%87%D0%BD%D0%B8%D1%85%20%D0%BF%D1%80%D0%B0%D1%86%D1%8C.doc"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5_%D0%92%D1%96%D0%B4%D0%BE%D0%BC%D0%BE%D1%81%D1%82%D1%96%20%D0%BF%D1%80%D0%BE%20%D1%81%D0%BA%D0%BB%D0%B0%D0%B4%20%D1%81%D0%BF%D0%B5%D1%86%D1%96%D0%B0%D0%BB%D1%96%D0%B7%D0%BE%D0%B2%D0%B0%D0%BD%D0%BE%D1%97%20%D0%B2%D1%87%D0%B5%D0%BD%D0%BE%D1%97%20%D1%80%D0%B0%D0%B4%D0%B8.doc"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6_%D0%A2%D0%B0%D0%B1%D0%BB%D0%B8%D1%86%D1%8F%20%D0%9D%D0%90%D0%97%D0%AF%D0%92%D0%9E%20%D0%BF%D1%80%D0%B8%D0%BA%D0%BB%D0%B0%D0%B4.doc"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zakon.rada.gov.ua/laws/show/261-2016-%D0%BF#Text" TargetMode="External"/><Relationship Id="rId7" Type="http://schemas.openxmlformats.org/officeDocument/2006/relationships/hyperlink" Target="https://asdoc.nau.edu.ua/INFO/DOCS/%D0%90%D0%A2%D0%95%D0%A1%D0%A2%D0%90%D0%A6%D0%86%D0%AF%20%D0%90%D0%A1%D0%9F%D0%86%D0%A0%D0%90%D0%9D%D0%A2%D0%86%D0%92%20%D0%A2%D0%90%20%D0%94%D0%9E%D0%9A%D0%A2%D0%9E%D0%A0%D0%90%D0%9D%D0%A2%D0%86%D0%92/%D0%9F%D0%BE%D0%BB%D0%BE%D0%B6%D0%B5%D0%BD%D0%BD%D1%8F%20%D0%BF%D1%80%D0%BE%20%D0%B0%D1%82%D0%B5%D1%81%D1%82%D0%B0%D1%86%D1%96%D1%8E%20_%D0%BD%D0%BE%D0%B2%D0%B0%20%D1%80%D0%B5%D0%B4%D0%B0%D0%BA%D1%86%D1%96%D1%8F_2023.pdf" TargetMode="External"/><Relationship Id="rId2" Type="http://schemas.openxmlformats.org/officeDocument/2006/relationships/hyperlink" Target="https://zakon.rada.gov.ua/laws/show/1556-18#Text" TargetMode="External"/><Relationship Id="rId1" Type="http://schemas.openxmlformats.org/officeDocument/2006/relationships/slideLayout" Target="../slideLayouts/slideLayout7.xml"/><Relationship Id="rId6" Type="http://schemas.openxmlformats.org/officeDocument/2006/relationships/hyperlink" Target="https://asdoc.nau.edu.ua/golovne-menyu/atestacz%D1%96ya-asp%D1%96rant%D1%96v-ta-doktorant%D1%96v" TargetMode="External"/><Relationship Id="rId5" Type="http://schemas.openxmlformats.org/officeDocument/2006/relationships/hyperlink" Target="https://zakon.rada.gov.ua/laws/show/44-2022-%D0%BF#Text" TargetMode="External"/><Relationship Id="rId4" Type="http://schemas.openxmlformats.org/officeDocument/2006/relationships/hyperlink" Target="https://zakon.rada.gov.ua/laws/show/z0155-17#Text"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7_%D0%97%D0%B0%D1%8F%D0%B2%D0%B0%20%D0%B7%D0%B4%D0%BE%D0%B1%D1%83%D0%B2%D0%B0%D1%87%D0%B0%20%D0%BF%D0%BE%D0%BB%20%D0%BF%D1%80%D0%BE%D0%B2%D0%B5%D0%B4%D0%B5%D0%BD%D0%BD%D1%8F%20%D0%B0%D1%82%D0%B5%D1%81%D1%82%D0%B0%D1%86%D1%96%D1%97.doc"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8_%D0%9F%D0%BE%D1%80%D1%8F%D0%B4%D0%BE%D0%BA%20%D0%BF%D1%80%D0%BE%D0%B2%D0%B5%D0%B4%D0%B5%D0%BD%D0%BD%D1%8F%20%D0%B7%D0%B0%D1%85%D0%B8%D1%81%D1%82%D1%83.doc"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9_%D0%A0%D0%86%D0%A8%D0%95%D0%9D%D0%9D%D0%AF%20%D0%A0%D0%A1%D0%92%D0%A0_%D0%BD%D0%BE%D0%B2%D0%B0%20%D0%B2%D0%B5%D1%80%D1%81%D1%96%D1%8F%20(1).doc"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3_%D0%97%D0%93%D0%9E%D0%94%D0%90.doc" TargetMode="External"/><Relationship Id="rId2"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7_%D0%97%D0%B0%D1%8F%D0%B2%D0%B0%20%D0%B7%D0%B4%D0%BE%D0%B1%D1%83%D0%B2%D0%B0%D1%87%D0%B0%20%D0%BF%D0%BE%D0%BB%20%D0%BF%D1%80%D0%BE%D0%B2%D0%B5%D0%B4%D0%B5%D0%BD%D0%BD%D1%8F%20%D0%B0%D1%82%D0%B5%D1%81%D1%82%D0%B0%D1%86%D1%96%D1%97.doc" TargetMode="External"/><Relationship Id="rId1" Type="http://schemas.openxmlformats.org/officeDocument/2006/relationships/slideLayout" Target="../slideLayouts/slideLayout7.xml"/><Relationship Id="rId5"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10_%D0%92%D1%96%D0%B4%D0%BE%D0%BC%D0%BE%D1%81%D1%82%D1%96%20%D0%BF%D1%80%D0%BE%20%D1%81%D0%BA%D0%BB%D0%B0%D0%B4%20%D1%81%D0%BF%D0%B5%D1%86%D1%96%D0%B0%D0%BB%D1%96%D0%B7%D0%BE%D0%B2%D0%B0%D0%BD%D0%BE%D1%97%20%D0%B2%D1%87%D0%B5%D0%BD%D0%BE%D1%97%20%D1%80%D0%B0%D0%B4%D0%B8.doc" TargetMode="External"/><Relationship Id="rId4"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4_%D0%A1%D0%9F%D0%98%D0%A1%D0%9E%D0%9A%20%D0%BD%D0%B0%D1%83%D0%BA%D0%BE%D0%B2%D0%B8%D1%85%20%D1%82%D0%B0%20%D0%BD%D0%B0%D0%B2%D1%87%D0%B0%D0%BB%D1%8C%D0%BD%D0%BE-%D0%BC%D0%B5%D1%82%D0%BE%D0%B4%D0%B8%D1%87%D0%BD%D0%B8%D1%85%20%D0%BF%D1%80%D0%B0%D1%86%D1%8C.doc"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asdoc.nau.edu.ua/INFO/DOCS/%D0%94%D0%9E%D0%9A%D0%A3%D0%9C%D0%95%D0%9D%D0%A2%D0%98/%D0%97%D0%A0%D0%90%D0%97%D0%9A%D0%98%20%D0%94%D0%9E%D0%9A%D0%A3%D0%9C%D0%95%D0%9D%D0%A2%D0%86%D0%92%20%D0%94%D0%9B%D0%AF%20%D0%97%D0%90%D0%A5%D0%98%D0%A1%D0%A2%D0%A3%20%D0%94%D0%98%D0%A1%D0%95%D0%A0%D0%A2%D0%90%D0%A6%D0%86%D0%99%202024-2025/PhD_2024/2/%D0%94%D0%BE%D0%B4%D0%B0%D1%82%D0%BE%D0%BA%209_%D0%A0%D0%86%D0%A8%D0%95%D0%9D%D0%9D%D0%AF%20%D0%A0%D0%A1%D0%92%D0%A0_%D0%BD%D0%BE%D0%B2%D0%B0%20%D0%B2%D0%B5%D1%80%D1%81%D1%96%D1%8F%20(1).doc"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artisticCement/>
                    </a14:imgEffect>
                  </a14:imgLayer>
                </a14:imgProps>
              </a:ext>
            </a:extLst>
          </a:blip>
          <a:stretch/>
        </a:blipFill>
        <a:effectLst/>
      </p:bgPr>
    </p:bg>
    <p:spTree>
      <p:nvGrpSpPr>
        <p:cNvPr id="1" name=""/>
        <p:cNvGrpSpPr/>
        <p:nvPr/>
      </p:nvGrpSpPr>
      <p:grpSpPr>
        <a:xfrm>
          <a:off x="0" y="0"/>
          <a:ext cx="0" cy="0"/>
          <a:chOff x="0" y="0"/>
          <a:chExt cx="0" cy="0"/>
        </a:xfrm>
      </p:grpSpPr>
      <p:sp>
        <p:nvSpPr>
          <p:cNvPr id="5124" name="Rectangle 1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u"/>
              <a:defRPr sz="2800" b="1">
                <a:solidFill>
                  <a:schemeClr val="hlink"/>
                </a:solidFill>
                <a:latin typeface="Verdana" panose="020B0604030504040204" pitchFamily="34" charset="0"/>
              </a:defRPr>
            </a:lvl1pPr>
            <a:lvl2pPr marL="742950" indent="-285750">
              <a:spcBef>
                <a:spcPct val="20000"/>
              </a:spcBef>
              <a:buClr>
                <a:schemeClr val="tx2"/>
              </a:buClr>
              <a:buSzPct val="60000"/>
              <a:buFont typeface="Wingdings" panose="05000000000000000000" pitchFamily="2" charset="2"/>
              <a:buChar char="n"/>
              <a:defRPr sz="2400">
                <a:solidFill>
                  <a:schemeClr val="tx2"/>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2"/>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2"/>
                </a:solidFill>
                <a:latin typeface="Verdan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9pPr>
          </a:lstStyle>
          <a:p>
            <a:pPr>
              <a:spcBef>
                <a:spcPct val="0"/>
              </a:spcBef>
              <a:buClrTx/>
              <a:buFontTx/>
              <a:buNone/>
            </a:pPr>
            <a:fld id="{B887A29B-9B3E-4183-A0E8-A8426669C6A4}" type="slidenum">
              <a:rPr lang="en-US" altLang="uk-UA" sz="1400" b="0">
                <a:solidFill>
                  <a:schemeClr val="tx1"/>
                </a:solidFill>
                <a:latin typeface="Arial" panose="020B0604020202020204" pitchFamily="34" charset="0"/>
              </a:rPr>
              <a:pPr>
                <a:spcBef>
                  <a:spcPct val="0"/>
                </a:spcBef>
                <a:buClrTx/>
                <a:buFontTx/>
                <a:buNone/>
              </a:pPr>
              <a:t>1</a:t>
            </a:fld>
            <a:endParaRPr lang="en-US" altLang="uk-UA" sz="1400" b="0">
              <a:solidFill>
                <a:schemeClr val="tx1"/>
              </a:solidFill>
              <a:latin typeface="Arial" panose="020B0604020202020204" pitchFamily="34" charset="0"/>
            </a:endParaRPr>
          </a:p>
        </p:txBody>
      </p:sp>
      <p:sp>
        <p:nvSpPr>
          <p:cNvPr id="5130" name="Прямоугольник 11"/>
          <p:cNvSpPr>
            <a:spLocks noChangeArrowheads="1"/>
          </p:cNvSpPr>
          <p:nvPr/>
        </p:nvSpPr>
        <p:spPr bwMode="auto">
          <a:xfrm>
            <a:off x="5245100" y="5600701"/>
            <a:ext cx="20338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u"/>
              <a:defRPr sz="2800" b="1">
                <a:solidFill>
                  <a:schemeClr val="hlink"/>
                </a:solidFill>
                <a:latin typeface="Verdana" panose="020B0604030504040204" pitchFamily="34" charset="0"/>
              </a:defRPr>
            </a:lvl1pPr>
            <a:lvl2pPr marL="742950" indent="-285750">
              <a:spcBef>
                <a:spcPct val="20000"/>
              </a:spcBef>
              <a:buClr>
                <a:schemeClr val="tx2"/>
              </a:buClr>
              <a:buSzPct val="60000"/>
              <a:buFont typeface="Wingdings" panose="05000000000000000000" pitchFamily="2" charset="2"/>
              <a:buChar char="n"/>
              <a:defRPr sz="2400">
                <a:solidFill>
                  <a:schemeClr val="tx2"/>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2"/>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2"/>
                </a:solidFill>
                <a:latin typeface="Verdan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9pPr>
          </a:lstStyle>
          <a:p>
            <a:pPr eaLnBrk="1" hangingPunct="1">
              <a:spcBef>
                <a:spcPct val="0"/>
              </a:spcBef>
              <a:buClrTx/>
              <a:buFontTx/>
              <a:buNone/>
            </a:pPr>
            <a:r>
              <a:rPr lang="uk-UA" altLang="uk-UA" sz="2400" dirty="0">
                <a:solidFill>
                  <a:srgbClr val="053AD1"/>
                </a:solidFill>
                <a:latin typeface="Times New Roman" panose="02020603050405020304" pitchFamily="18" charset="0"/>
                <a:cs typeface="Times New Roman" panose="02020603050405020304" pitchFamily="18" charset="0"/>
              </a:rPr>
              <a:t>Київ – 2024</a:t>
            </a:r>
            <a:endParaRPr lang="ru-RU" altLang="uk-UA" sz="2400" dirty="0">
              <a:solidFill>
                <a:srgbClr val="053AD1"/>
              </a:solidFill>
              <a:latin typeface="Times New Roman" panose="02020603050405020304" pitchFamily="18" charset="0"/>
              <a:cs typeface="Times New Roman" panose="02020603050405020304" pitchFamily="18" charset="0"/>
            </a:endParaRPr>
          </a:p>
        </p:txBody>
      </p:sp>
      <p:sp>
        <p:nvSpPr>
          <p:cNvPr id="2" name="AutoShape 2" descr="Національний авіаційний університет реформовано: тепер це КАІ та ДЛА.  Читайте на UKR.NET"/>
          <p:cNvSpPr>
            <a:spLocks noChangeAspect="1" noChangeArrowheads="1"/>
          </p:cNvSpPr>
          <p:nvPr/>
        </p:nvSpPr>
        <p:spPr bwMode="auto">
          <a:xfrm flipV="1">
            <a:off x="307893" y="160338"/>
            <a:ext cx="152482" cy="1524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3" name="AutoShape 4" descr="Національний авіаційний університет реформовано: тепер це КАІ та ДЛА.  Читайте на UKR.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30" name="Picture 6" descr="Літаки - красиві картинки (100 фото) • Позитивні картинки | Suret.pics"/>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112032" y="724124"/>
            <a:ext cx="10120076" cy="52920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ltGray">
          <a:xfrm>
            <a:off x="2376715" y="4369595"/>
            <a:ext cx="7977186" cy="1692771"/>
          </a:xfrm>
          <a:prstGeom prst="rect">
            <a:avLst/>
          </a:prstGeom>
          <a:noFill/>
          <a:ln>
            <a:noFill/>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a:spcBef>
                <a:spcPct val="20000"/>
              </a:spcBef>
              <a:buClr>
                <a:schemeClr val="hlink"/>
              </a:buClr>
              <a:buFont typeface="Wingdings" panose="05000000000000000000" pitchFamily="2" charset="2"/>
              <a:buChar char="u"/>
              <a:defRPr sz="2800" b="1">
                <a:solidFill>
                  <a:schemeClr val="hlink"/>
                </a:solidFill>
                <a:latin typeface="Verdana" panose="020B0604030504040204" pitchFamily="34" charset="0"/>
              </a:defRPr>
            </a:lvl1pPr>
            <a:lvl2pPr marL="742950" indent="-285750">
              <a:spcBef>
                <a:spcPct val="20000"/>
              </a:spcBef>
              <a:buClr>
                <a:schemeClr val="tx2"/>
              </a:buClr>
              <a:buSzPct val="60000"/>
              <a:buFont typeface="Wingdings" panose="05000000000000000000" pitchFamily="2" charset="2"/>
              <a:buChar char="n"/>
              <a:defRPr sz="2400">
                <a:solidFill>
                  <a:schemeClr val="tx2"/>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2"/>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2"/>
                </a:solidFill>
                <a:latin typeface="Verdan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2"/>
                </a:solidFill>
                <a:latin typeface="Verdana" panose="020B0604030504040204" pitchFamily="34" charset="0"/>
              </a:defRPr>
            </a:lvl9pPr>
          </a:lstStyle>
          <a:p>
            <a:pPr algn="ctr">
              <a:spcBef>
                <a:spcPct val="0"/>
              </a:spcBef>
              <a:buClrTx/>
              <a:buFontTx/>
              <a:buNone/>
            </a:pPr>
            <a:r>
              <a:rPr lang="uk-UA" sz="2600" dirty="0">
                <a:ln/>
                <a:solidFill>
                  <a:srgbClr val="C00000"/>
                </a:solidFill>
                <a:latin typeface="Times New Roman" panose="02020603050405020304" pitchFamily="18" charset="0"/>
                <a:cs typeface="Times New Roman" panose="02020603050405020304" pitchFamily="18" charset="0"/>
              </a:rPr>
              <a:t>АТЕСТАЦІЯ ЗДОБУВАЧІВ ВИЩОЇ ОСВІТИ СТУПЕНЯ ДОКТОРА ФІЛОСОФІЇ </a:t>
            </a:r>
          </a:p>
          <a:p>
            <a:pPr algn="ctr">
              <a:spcBef>
                <a:spcPct val="0"/>
              </a:spcBef>
              <a:buClrTx/>
              <a:buFontTx/>
              <a:buNone/>
            </a:pPr>
            <a:r>
              <a:rPr lang="uk-UA" sz="2600" dirty="0">
                <a:ln/>
                <a:solidFill>
                  <a:srgbClr val="C00000"/>
                </a:solidFill>
                <a:latin typeface="Times New Roman" panose="02020603050405020304" pitchFamily="18" charset="0"/>
                <a:cs typeface="Times New Roman" panose="02020603050405020304" pitchFamily="18" charset="0"/>
              </a:rPr>
              <a:t>В «ДЕРЖАВНОМУ УНІВЕРСИТЕТІ </a:t>
            </a:r>
          </a:p>
          <a:p>
            <a:pPr algn="ctr">
              <a:spcBef>
                <a:spcPct val="0"/>
              </a:spcBef>
              <a:buClrTx/>
              <a:buFontTx/>
              <a:buNone/>
            </a:pPr>
            <a:r>
              <a:rPr lang="uk-UA" sz="2600" dirty="0">
                <a:ln/>
                <a:solidFill>
                  <a:srgbClr val="C00000"/>
                </a:solidFill>
                <a:latin typeface="Times New Roman" panose="02020603050405020304" pitchFamily="18" charset="0"/>
                <a:cs typeface="Times New Roman" panose="02020603050405020304" pitchFamily="18" charset="0"/>
              </a:rPr>
              <a:t>«КИЇВСЬКИЙ АВІАЦІЙНИЙ ІНСТИТУТ»</a:t>
            </a:r>
            <a:endParaRPr lang="uk-UA" altLang="uk-UA" sz="2600" dirty="0">
              <a:ln/>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0771314"/>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2663" y="793234"/>
            <a:ext cx="3116559" cy="461665"/>
          </a:xfrm>
          <a:prstGeom prst="rect">
            <a:avLst/>
          </a:prstGeom>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Вимоги до дисертації</a:t>
            </a:r>
          </a:p>
        </p:txBody>
      </p:sp>
      <p:sp>
        <p:nvSpPr>
          <p:cNvPr id="3" name="Прямоугольник 2"/>
          <p:cNvSpPr/>
          <p:nvPr/>
        </p:nvSpPr>
        <p:spPr>
          <a:xfrm>
            <a:off x="866775" y="1567240"/>
            <a:ext cx="10601325" cy="3600986"/>
          </a:xfrm>
          <a:prstGeom prst="rect">
            <a:avLst/>
          </a:prstGeom>
        </p:spPr>
        <p:txBody>
          <a:bodyPr wrap="square">
            <a:spAutoFit/>
          </a:bodyPr>
          <a:lstStyle/>
          <a:p>
            <a:pPr algn="just">
              <a:spcBef>
                <a:spcPts val="600"/>
              </a:spcBef>
              <a:spcAft>
                <a:spcPts val="600"/>
              </a:spcAft>
            </a:pPr>
            <a:r>
              <a:rPr lang="uk-UA" sz="2200" spc="-30" dirty="0">
                <a:latin typeface="Times New Roman" panose="02020603050405020304" pitchFamily="18" charset="0"/>
                <a:cs typeface="Times New Roman" panose="02020603050405020304" pitchFamily="18" charset="0"/>
              </a:rPr>
              <a:t>Дисертація повинна містити нові науково обґрунтовані результати проведених здобувачем досліджень, які виконують конкретне наукове завдання, що має істотне значення для певної галузі знань. </a:t>
            </a:r>
          </a:p>
          <a:p>
            <a:pPr algn="just">
              <a:spcBef>
                <a:spcPts val="600"/>
              </a:spcBef>
              <a:spcAft>
                <a:spcPts val="600"/>
              </a:spcAft>
            </a:pPr>
            <a:r>
              <a:rPr lang="uk-UA" sz="2200" spc="-30" dirty="0">
                <a:latin typeface="Times New Roman" panose="02020603050405020304" pitchFamily="18" charset="0"/>
                <a:cs typeface="Times New Roman" panose="02020603050405020304" pitchFamily="18" charset="0"/>
              </a:rPr>
              <a:t>Дисертація виконується державною або англійською мовою. </a:t>
            </a:r>
          </a:p>
          <a:p>
            <a:pPr algn="just">
              <a:spcBef>
                <a:spcPts val="600"/>
              </a:spcBef>
              <a:spcAft>
                <a:spcPts val="600"/>
              </a:spcAft>
            </a:pPr>
            <a:r>
              <a:rPr lang="uk-UA" sz="2200" spc="-30" dirty="0">
                <a:latin typeface="Times New Roman" panose="02020603050405020304" pitchFamily="18" charset="0"/>
                <a:cs typeface="Times New Roman" panose="02020603050405020304" pitchFamily="18" charset="0"/>
              </a:rPr>
              <a:t>Вимоги щодо оформлення дисертації встановлюються МОН (наказ від 12.01.2017 № 40 «Про затвердження Вимог до оформлення дисертації»). </a:t>
            </a:r>
          </a:p>
          <a:p>
            <a:pPr algn="just">
              <a:spcBef>
                <a:spcPts val="600"/>
              </a:spcBef>
              <a:spcAft>
                <a:spcPts val="600"/>
              </a:spcAft>
            </a:pPr>
            <a:r>
              <a:rPr lang="uk-UA" sz="2200" spc="-30" dirty="0">
                <a:latin typeface="Times New Roman" panose="02020603050405020304" pitchFamily="18" charset="0"/>
                <a:cs typeface="Times New Roman" panose="02020603050405020304" pitchFamily="18" charset="0"/>
              </a:rPr>
              <a:t>Максимальний та/або мінімальний обсяг основного тексту дисертації встановлюється освітньо-науковою програмою КАІ відповідно до специфіки відповідної галузі знань та/або спеціальності</a:t>
            </a:r>
          </a:p>
        </p:txBody>
      </p:sp>
    </p:spTree>
    <p:extLst>
      <p:ext uri="{BB962C8B-B14F-4D97-AF65-F5344CB8AC3E}">
        <p14:creationId xmlns:p14="http://schemas.microsoft.com/office/powerpoint/2010/main" val="141575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87263" y="0"/>
            <a:ext cx="3631956" cy="523220"/>
          </a:xfrm>
          <a:prstGeom prst="rect">
            <a:avLst/>
          </a:prstGeom>
        </p:spPr>
        <p:txBody>
          <a:bodyPr wrap="none">
            <a:spAutoFit/>
          </a:bodyPr>
          <a:lstStyle/>
          <a:p>
            <a:r>
              <a:rPr lang="uk-UA" sz="2800" b="1" dirty="0">
                <a:solidFill>
                  <a:srgbClr val="1E38B8"/>
                </a:solidFill>
                <a:latin typeface="Times New Roman" panose="02020603050405020304" pitchFamily="18" charset="0"/>
                <a:cs typeface="Times New Roman" panose="02020603050405020304" pitchFamily="18" charset="0"/>
              </a:rPr>
              <a:t>Вимоги до дисертації</a:t>
            </a:r>
          </a:p>
        </p:txBody>
      </p:sp>
      <p:sp>
        <p:nvSpPr>
          <p:cNvPr id="3" name="Прямоугольник 2"/>
          <p:cNvSpPr/>
          <p:nvPr/>
        </p:nvSpPr>
        <p:spPr>
          <a:xfrm>
            <a:off x="914400" y="461665"/>
            <a:ext cx="10604500" cy="707886"/>
          </a:xfrm>
          <a:prstGeom prst="rect">
            <a:avLst/>
          </a:prstGeom>
        </p:spPr>
        <p:txBody>
          <a:bodyPr wrap="square">
            <a:spAutoFit/>
          </a:bodyPr>
          <a:lstStyle/>
          <a:p>
            <a:pPr algn="ctr"/>
            <a:r>
              <a:rPr lang="uk-UA" sz="2000" b="1" dirty="0">
                <a:latin typeface="Times New Roman" panose="02020603050405020304" pitchFamily="18" charset="0"/>
                <a:cs typeface="Times New Roman" panose="02020603050405020304" pitchFamily="18" charset="0"/>
              </a:rPr>
              <a:t>З метою підвищення якості вищої освіти у КАІ  до складових дисертацій </a:t>
            </a:r>
          </a:p>
          <a:p>
            <a:pPr algn="ctr"/>
            <a:r>
              <a:rPr lang="uk-UA" sz="2000" b="1" dirty="0">
                <a:latin typeface="Times New Roman" panose="02020603050405020304" pitchFamily="18" charset="0"/>
                <a:cs typeface="Times New Roman" panose="02020603050405020304" pitchFamily="18" charset="0"/>
              </a:rPr>
              <a:t>висуваються наступні внутрішні вимоги: </a:t>
            </a:r>
          </a:p>
        </p:txBody>
      </p:sp>
      <p:graphicFrame>
        <p:nvGraphicFramePr>
          <p:cNvPr id="4" name="Таблица 3"/>
          <p:cNvGraphicFramePr>
            <a:graphicFrameLocks noGrp="1"/>
          </p:cNvGraphicFramePr>
          <p:nvPr>
            <p:extLst>
              <p:ext uri="{D42A27DB-BD31-4B8C-83A1-F6EECF244321}">
                <p14:modId xmlns:p14="http://schemas.microsoft.com/office/powerpoint/2010/main" val="3782340016"/>
              </p:ext>
            </p:extLst>
          </p:nvPr>
        </p:nvGraphicFramePr>
        <p:xfrm>
          <a:off x="635000" y="1169551"/>
          <a:ext cx="10883900" cy="5217160"/>
        </p:xfrm>
        <a:graphic>
          <a:graphicData uri="http://schemas.openxmlformats.org/drawingml/2006/table">
            <a:tbl>
              <a:tblPr firstRow="1" bandRow="1">
                <a:tableStyleId>{5940675A-B579-460E-94D1-54222C63F5DA}</a:tableStyleId>
              </a:tblPr>
              <a:tblGrid>
                <a:gridCol w="4989945">
                  <a:extLst>
                    <a:ext uri="{9D8B030D-6E8A-4147-A177-3AD203B41FA5}">
                      <a16:colId xmlns:a16="http://schemas.microsoft.com/office/drawing/2014/main" val="618020269"/>
                    </a:ext>
                  </a:extLst>
                </a:gridCol>
                <a:gridCol w="5893955">
                  <a:extLst>
                    <a:ext uri="{9D8B030D-6E8A-4147-A177-3AD203B41FA5}">
                      <a16:colId xmlns:a16="http://schemas.microsoft.com/office/drawing/2014/main" val="405255987"/>
                    </a:ext>
                  </a:extLst>
                </a:gridCol>
              </a:tblGrid>
              <a:tr h="370840">
                <a:tc>
                  <a:txBody>
                    <a:bodyPr/>
                    <a:lstStyle/>
                    <a:p>
                      <a:pPr algn="ctr"/>
                      <a:r>
                        <a:rPr lang="uk-UA" b="1" spc="-30" dirty="0">
                          <a:latin typeface="Times New Roman" panose="02020603050405020304" pitchFamily="18" charset="0"/>
                          <a:cs typeface="Times New Roman" panose="02020603050405020304" pitchFamily="18" charset="0"/>
                        </a:rPr>
                        <a:t>СКЛАДОВІ</a:t>
                      </a:r>
                    </a:p>
                  </a:txBody>
                  <a:tcPr/>
                </a:tc>
                <a:tc>
                  <a:txBody>
                    <a:bodyPr/>
                    <a:lstStyle/>
                    <a:p>
                      <a:pPr algn="ctr"/>
                      <a:r>
                        <a:rPr lang="uk-UA" b="1" spc="-30" dirty="0">
                          <a:latin typeface="Times New Roman" panose="02020603050405020304" pitchFamily="18" charset="0"/>
                          <a:cs typeface="Times New Roman" panose="02020603050405020304" pitchFamily="18" charset="0"/>
                        </a:rPr>
                        <a:t>ВИМОГИ </a:t>
                      </a:r>
                    </a:p>
                  </a:txBody>
                  <a:tcPr/>
                </a:tc>
                <a:extLst>
                  <a:ext uri="{0D108BD9-81ED-4DB2-BD59-A6C34878D82A}">
                    <a16:rowId xmlns:a16="http://schemas.microsoft.com/office/drawing/2014/main" val="479790335"/>
                  </a:ext>
                </a:extLst>
              </a:tr>
              <a:tr h="370840">
                <a:tc>
                  <a:txBody>
                    <a:bodyPr/>
                    <a:lstStyle/>
                    <a:p>
                      <a:pPr algn="just"/>
                      <a:r>
                        <a:rPr lang="uk-UA" sz="1700" spc="-30" dirty="0">
                          <a:latin typeface="Times New Roman" panose="02020603050405020304" pitchFamily="18" charset="0"/>
                          <a:cs typeface="Times New Roman" panose="02020603050405020304" pitchFamily="18" charset="0"/>
                        </a:rPr>
                        <a:t>Анотація </a:t>
                      </a:r>
                    </a:p>
                  </a:txBody>
                  <a:tcPr/>
                </a:tc>
                <a:tc>
                  <a:txBody>
                    <a:bodyPr/>
                    <a:lstStyle/>
                    <a:p>
                      <a:pPr marL="108000"/>
                      <a:r>
                        <a:rPr lang="uk-UA" sz="1700" spc="-30" dirty="0">
                          <a:latin typeface="Times New Roman" panose="02020603050405020304" pitchFamily="18" charset="0"/>
                          <a:cs typeface="Times New Roman" panose="02020603050405020304" pitchFamily="18" charset="0"/>
                        </a:rPr>
                        <a:t>розширена</a:t>
                      </a:r>
                      <a:r>
                        <a:rPr lang="uk-UA" sz="1700" spc="-30" baseline="0" dirty="0">
                          <a:latin typeface="Times New Roman" panose="02020603050405020304" pitchFamily="18" charset="0"/>
                          <a:cs typeface="Times New Roman" panose="02020603050405020304" pitchFamily="18" charset="0"/>
                        </a:rPr>
                        <a:t> англійська та українська</a:t>
                      </a:r>
                      <a:endParaRPr lang="uk-UA" sz="1700" spc="-3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82623938"/>
                  </a:ext>
                </a:extLst>
              </a:tr>
              <a:tr h="370840">
                <a:tc>
                  <a:txBody>
                    <a:bodyPr/>
                    <a:lstStyle/>
                    <a:p>
                      <a:pPr algn="just"/>
                      <a:r>
                        <a:rPr lang="uk-UA" sz="1700" spc="-30" dirty="0">
                          <a:latin typeface="Times New Roman" panose="02020603050405020304" pitchFamily="18" charset="0"/>
                          <a:cs typeface="Times New Roman" panose="02020603050405020304" pitchFamily="18" charset="0"/>
                        </a:rPr>
                        <a:t>Теоретична складова</a:t>
                      </a:r>
                    </a:p>
                  </a:txBody>
                  <a:tcPr/>
                </a:tc>
                <a:tc>
                  <a:txBody>
                    <a:bodyPr/>
                    <a:lstStyle/>
                    <a:p>
                      <a:pPr marL="324000" indent="-324000" algn="just">
                        <a:buFont typeface="Wingdings" panose="05000000000000000000" pitchFamily="2" charset="2"/>
                        <a:buChar char="Ø"/>
                      </a:pPr>
                      <a:r>
                        <a:rPr lang="uk-UA" sz="1700" spc="-30" dirty="0">
                          <a:latin typeface="Times New Roman" panose="02020603050405020304" pitchFamily="18" charset="0"/>
                          <a:cs typeface="Times New Roman" panose="02020603050405020304" pitchFamily="18" charset="0"/>
                        </a:rPr>
                        <a:t>критичний аналіз досліджуваних проблем;</a:t>
                      </a:r>
                    </a:p>
                    <a:p>
                      <a:pPr marL="324000" indent="-324000" algn="just">
                        <a:buFont typeface="Wingdings" panose="05000000000000000000" pitchFamily="2" charset="2"/>
                        <a:buChar char="Ø"/>
                      </a:pPr>
                      <a:r>
                        <a:rPr lang="uk-UA" sz="1700" spc="-30" dirty="0">
                          <a:latin typeface="Times New Roman" panose="02020603050405020304" pitchFamily="18" charset="0"/>
                          <a:cs typeface="Times New Roman" panose="02020603050405020304" pitchFamily="18" charset="0"/>
                        </a:rPr>
                        <a:t>теоретико-методологічні аспекти об'єкта і предмета дослідження;</a:t>
                      </a:r>
                    </a:p>
                    <a:p>
                      <a:pPr marL="324000" indent="-324000" algn="just">
                        <a:buFont typeface="Wingdings" panose="05000000000000000000" pitchFamily="2" charset="2"/>
                        <a:buChar char="Ø"/>
                      </a:pPr>
                      <a:r>
                        <a:rPr lang="uk-UA" sz="1700" spc="-30" dirty="0">
                          <a:latin typeface="Times New Roman" panose="02020603050405020304" pitchFamily="18" charset="0"/>
                          <a:cs typeface="Times New Roman" panose="02020603050405020304" pitchFamily="18" charset="0"/>
                        </a:rPr>
                        <a:t>формулювання мети та завдань дослідження;</a:t>
                      </a:r>
                    </a:p>
                    <a:p>
                      <a:pPr marL="324000" indent="-324000" algn="just">
                        <a:buFont typeface="Wingdings" panose="05000000000000000000" pitchFamily="2" charset="2"/>
                        <a:buChar char="Ø"/>
                      </a:pPr>
                      <a:r>
                        <a:rPr lang="uk-UA" sz="1700" spc="-30" dirty="0">
                          <a:latin typeface="Times New Roman" panose="02020603050405020304" pitchFamily="18" charset="0"/>
                          <a:cs typeface="Times New Roman" panose="02020603050405020304" pitchFamily="18" charset="0"/>
                        </a:rPr>
                        <a:t>виявлення елементів наукової новизни науково-дослідної</a:t>
                      </a:r>
                      <a:r>
                        <a:rPr lang="uk-UA" sz="1700" spc="-30" baseline="0" dirty="0">
                          <a:latin typeface="Times New Roman" panose="02020603050405020304" pitchFamily="18" charset="0"/>
                          <a:cs typeface="Times New Roman" panose="02020603050405020304" pitchFamily="18" charset="0"/>
                        </a:rPr>
                        <a:t> роботи;</a:t>
                      </a:r>
                    </a:p>
                    <a:p>
                      <a:pPr marL="324000" indent="-324000" algn="just">
                        <a:buFont typeface="Wingdings" panose="05000000000000000000" pitchFamily="2" charset="2"/>
                        <a:buChar char="Ø"/>
                      </a:pPr>
                      <a:r>
                        <a:rPr lang="uk-UA" sz="1700" spc="-30" baseline="0" dirty="0">
                          <a:latin typeface="Times New Roman" panose="02020603050405020304" pitchFamily="18" charset="0"/>
                          <a:cs typeface="Times New Roman" panose="02020603050405020304" pitchFamily="18" charset="0"/>
                        </a:rPr>
                        <a:t>систематизація наукових знань із предмета дослідження</a:t>
                      </a:r>
                      <a:r>
                        <a:rPr lang="uk-UA" sz="1700" spc="-3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173015965"/>
                  </a:ext>
                </a:extLst>
              </a:tr>
              <a:tr h="370840">
                <a:tc>
                  <a:txBody>
                    <a:bodyPr/>
                    <a:lstStyle/>
                    <a:p>
                      <a:pPr algn="just"/>
                      <a:r>
                        <a:rPr lang="uk-UA" sz="1700" spc="-30" dirty="0">
                          <a:latin typeface="Times New Roman" panose="02020603050405020304" pitchFamily="18" charset="0"/>
                          <a:cs typeface="Times New Roman" panose="02020603050405020304" pitchFamily="18" charset="0"/>
                        </a:rPr>
                        <a:t>Практична цінність</a:t>
                      </a:r>
                    </a:p>
                  </a:txBody>
                  <a:tcPr/>
                </a:tc>
                <a:tc>
                  <a:txBody>
                    <a:bodyPr/>
                    <a:lstStyle/>
                    <a:p>
                      <a:pPr marL="108000"/>
                      <a:r>
                        <a:rPr lang="uk-UA" sz="1700" spc="-30" dirty="0">
                          <a:latin typeface="Times New Roman" panose="02020603050405020304" pitchFamily="18" charset="0"/>
                          <a:cs typeface="Times New Roman" panose="02020603050405020304" pitchFamily="18" charset="0"/>
                        </a:rPr>
                        <a:t>відгуки рецензентів та офіційних опонентів на</a:t>
                      </a:r>
                      <a:r>
                        <a:rPr lang="uk-UA" sz="1700" spc="-30" baseline="0" dirty="0">
                          <a:latin typeface="Times New Roman" panose="02020603050405020304" pitchFamily="18" charset="0"/>
                          <a:cs typeface="Times New Roman" panose="02020603050405020304" pitchFamily="18" charset="0"/>
                        </a:rPr>
                        <a:t> дисертацію, довідки  / акти впровадження результатів дослідження у навчальний процес та практичну діяльність</a:t>
                      </a:r>
                      <a:endParaRPr lang="uk-UA" sz="1700" spc="-3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3022645"/>
                  </a:ext>
                </a:extLst>
              </a:tr>
              <a:tr h="349369">
                <a:tc>
                  <a:txBody>
                    <a:bodyPr/>
                    <a:lstStyle/>
                    <a:p>
                      <a:pPr algn="just"/>
                      <a:r>
                        <a:rPr lang="uk-UA" sz="1700" spc="-30" dirty="0">
                          <a:latin typeface="Times New Roman" panose="02020603050405020304" pitchFamily="18" charset="0"/>
                          <a:cs typeface="Times New Roman" panose="02020603050405020304" pitchFamily="18" charset="0"/>
                        </a:rPr>
                        <a:t>Наявність</a:t>
                      </a:r>
                      <a:r>
                        <a:rPr lang="uk-UA" sz="1700" spc="-30" baseline="0" dirty="0">
                          <a:latin typeface="Times New Roman" panose="02020603050405020304" pitchFamily="18" charset="0"/>
                          <a:cs typeface="Times New Roman" panose="02020603050405020304" pitchFamily="18" charset="0"/>
                        </a:rPr>
                        <a:t> публікацій за темою дослідження</a:t>
                      </a:r>
                      <a:r>
                        <a:rPr lang="uk-UA" sz="1700" spc="-30" dirty="0">
                          <a:latin typeface="Times New Roman" panose="02020603050405020304" pitchFamily="18" charset="0"/>
                          <a:cs typeface="Times New Roman" panose="02020603050405020304" pitchFamily="18" charset="0"/>
                        </a:rPr>
                        <a:t> </a:t>
                      </a:r>
                    </a:p>
                  </a:txBody>
                  <a:tcPr/>
                </a:tc>
                <a:tc>
                  <a:txBody>
                    <a:bodyPr/>
                    <a:lstStyle/>
                    <a:p>
                      <a:pPr marL="108000"/>
                      <a:r>
                        <a:rPr lang="uk-UA" sz="1700" spc="-30" dirty="0">
                          <a:latin typeface="Times New Roman" panose="02020603050405020304" pitchFamily="18" charset="0"/>
                          <a:cs typeface="Times New Roman" panose="02020603050405020304" pitchFamily="18" charset="0"/>
                        </a:rPr>
                        <a:t>не менше</a:t>
                      </a:r>
                      <a:r>
                        <a:rPr lang="uk-UA" sz="1700" spc="-30" baseline="0" dirty="0">
                          <a:latin typeface="Times New Roman" panose="02020603050405020304" pitchFamily="18" charset="0"/>
                          <a:cs typeface="Times New Roman" panose="02020603050405020304" pitchFamily="18" charset="0"/>
                        </a:rPr>
                        <a:t> </a:t>
                      </a:r>
                      <a:r>
                        <a:rPr lang="uk-UA" sz="1700" spc="-30" dirty="0">
                          <a:latin typeface="Times New Roman" panose="02020603050405020304" pitchFamily="18" charset="0"/>
                          <a:cs typeface="Times New Roman" panose="02020603050405020304" pitchFamily="18" charset="0"/>
                        </a:rPr>
                        <a:t>трьох опублікованих</a:t>
                      </a:r>
                      <a:r>
                        <a:rPr lang="uk-UA" sz="1700" spc="-30" baseline="0" dirty="0">
                          <a:latin typeface="Times New Roman" panose="02020603050405020304" pitchFamily="18" charset="0"/>
                          <a:cs typeface="Times New Roman" panose="02020603050405020304" pitchFamily="18" charset="0"/>
                        </a:rPr>
                        <a:t> статей</a:t>
                      </a:r>
                      <a:endParaRPr lang="uk-UA" sz="1700" spc="-3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22892571"/>
                  </a:ext>
                </a:extLst>
              </a:tr>
              <a:tr h="370840">
                <a:tc>
                  <a:txBody>
                    <a:bodyPr/>
                    <a:lstStyle/>
                    <a:p>
                      <a:pPr algn="just"/>
                      <a:r>
                        <a:rPr lang="uk-UA" sz="1700" spc="-30" dirty="0">
                          <a:latin typeface="Times New Roman" panose="02020603050405020304" pitchFamily="18" charset="0"/>
                          <a:cs typeface="Times New Roman" panose="02020603050405020304" pitchFamily="18" charset="0"/>
                        </a:rPr>
                        <a:t>Наукова новизна</a:t>
                      </a:r>
                    </a:p>
                  </a:txBody>
                  <a:tcPr/>
                </a:tc>
                <a:tc>
                  <a:txBody>
                    <a:bodyPr/>
                    <a:lstStyle/>
                    <a:p>
                      <a:pPr marL="108000"/>
                      <a:r>
                        <a:rPr lang="uk-UA" sz="1700" spc="-30" dirty="0">
                          <a:latin typeface="Times New Roman" panose="02020603050405020304" pitchFamily="18" charset="0"/>
                          <a:cs typeface="Times New Roman" panose="02020603050405020304" pitchFamily="18" charset="0"/>
                        </a:rPr>
                        <a:t>наявність обов'язкових пунктів «вперше», «удосконалено», «набули подальшого розвитку»</a:t>
                      </a:r>
                    </a:p>
                  </a:txBody>
                  <a:tcPr/>
                </a:tc>
                <a:extLst>
                  <a:ext uri="{0D108BD9-81ED-4DB2-BD59-A6C34878D82A}">
                    <a16:rowId xmlns:a16="http://schemas.microsoft.com/office/drawing/2014/main" val="3680033823"/>
                  </a:ext>
                </a:extLst>
              </a:tr>
              <a:tr h="370840">
                <a:tc>
                  <a:txBody>
                    <a:bodyPr/>
                    <a:lstStyle/>
                    <a:p>
                      <a:pPr algn="just"/>
                      <a:r>
                        <a:rPr lang="uk-UA" sz="1700" spc="-30" dirty="0">
                          <a:latin typeface="Times New Roman" panose="02020603050405020304" pitchFamily="18" charset="0"/>
                          <a:cs typeface="Times New Roman" panose="02020603050405020304" pitchFamily="18" charset="0"/>
                        </a:rPr>
                        <a:t>Наявність авторської розробки</a:t>
                      </a:r>
                    </a:p>
                  </a:txBody>
                  <a:tcPr/>
                </a:tc>
                <a:tc>
                  <a:txBody>
                    <a:bodyPr/>
                    <a:lstStyle/>
                    <a:p>
                      <a:pPr marL="108000"/>
                      <a:r>
                        <a:rPr lang="uk-UA" sz="1700" spc="-30" dirty="0">
                          <a:latin typeface="Times New Roman" panose="02020603050405020304" pitchFamily="18" charset="0"/>
                          <a:cs typeface="Times New Roman" panose="02020603050405020304" pitchFamily="18" charset="0"/>
                        </a:rPr>
                        <a:t>обов'язково</a:t>
                      </a:r>
                    </a:p>
                  </a:txBody>
                  <a:tcPr/>
                </a:tc>
                <a:extLst>
                  <a:ext uri="{0D108BD9-81ED-4DB2-BD59-A6C34878D82A}">
                    <a16:rowId xmlns:a16="http://schemas.microsoft.com/office/drawing/2014/main" val="743677596"/>
                  </a:ext>
                </a:extLst>
              </a:tr>
              <a:tr h="370840">
                <a:tc>
                  <a:txBody>
                    <a:bodyPr/>
                    <a:lstStyle/>
                    <a:p>
                      <a:pPr algn="just"/>
                      <a:r>
                        <a:rPr lang="uk-UA" sz="1700" spc="-30" dirty="0">
                          <a:latin typeface="Times New Roman" panose="02020603050405020304" pitchFamily="18" charset="0"/>
                          <a:cs typeface="Times New Roman" panose="02020603050405020304" pitchFamily="18" charset="0"/>
                        </a:rPr>
                        <a:t>Дотримання принципів академічної доброчесності</a:t>
                      </a:r>
                    </a:p>
                  </a:txBody>
                  <a:tcPr/>
                </a:tc>
                <a:tc>
                  <a:txBody>
                    <a:bodyPr/>
                    <a:lstStyle/>
                    <a:p>
                      <a:pPr marL="108000" marR="0" lvl="0" indent="0" algn="l" defTabSz="457200" rtl="0" eaLnBrk="1" fontAlgn="auto" latinLnBrk="0" hangingPunct="1">
                        <a:lnSpc>
                          <a:spcPct val="100000"/>
                        </a:lnSpc>
                        <a:spcBef>
                          <a:spcPts val="0"/>
                        </a:spcBef>
                        <a:spcAft>
                          <a:spcPts val="0"/>
                        </a:spcAft>
                        <a:buClrTx/>
                        <a:buSzTx/>
                        <a:buFontTx/>
                        <a:buNone/>
                        <a:tabLst/>
                        <a:defRPr/>
                      </a:pPr>
                      <a:r>
                        <a:rPr lang="uk-UA" sz="1700" spc="-30" dirty="0">
                          <a:latin typeface="Times New Roman" panose="02020603050405020304" pitchFamily="18" charset="0"/>
                          <a:cs typeface="Times New Roman" panose="02020603050405020304" pitchFamily="18" charset="0"/>
                        </a:rPr>
                        <a:t>обов'язково</a:t>
                      </a:r>
                    </a:p>
                  </a:txBody>
                  <a:tcPr/>
                </a:tc>
                <a:extLst>
                  <a:ext uri="{0D108BD9-81ED-4DB2-BD59-A6C34878D82A}">
                    <a16:rowId xmlns:a16="http://schemas.microsoft.com/office/drawing/2014/main" val="235363900"/>
                  </a:ext>
                </a:extLst>
              </a:tr>
            </a:tbl>
          </a:graphicData>
        </a:graphic>
      </p:graphicFrame>
    </p:spTree>
    <p:extLst>
      <p:ext uri="{BB962C8B-B14F-4D97-AF65-F5344CB8AC3E}">
        <p14:creationId xmlns:p14="http://schemas.microsoft.com/office/powerpoint/2010/main" val="274185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6150" y="665511"/>
            <a:ext cx="10680700" cy="5616922"/>
          </a:xfrm>
          <a:prstGeom prst="rect">
            <a:avLst/>
          </a:prstGeom>
        </p:spPr>
        <p:txBody>
          <a:bodyPr wrap="square">
            <a:spAutoFit/>
          </a:bodyPr>
          <a:lstStyle/>
          <a:p>
            <a:pPr algn="just">
              <a:spcBef>
                <a:spcPts val="300"/>
              </a:spcBef>
              <a:spcAft>
                <a:spcPts val="300"/>
              </a:spcAft>
            </a:pPr>
            <a:r>
              <a:rPr lang="uk-UA" b="1" dirty="0">
                <a:solidFill>
                  <a:srgbClr val="C00000"/>
                </a:solidFill>
                <a:latin typeface="Times New Roman" panose="02020603050405020304" pitchFamily="18" charset="0"/>
                <a:cs typeface="Times New Roman" panose="02020603050405020304" pitchFamily="18" charset="0"/>
              </a:rPr>
              <a:t>Наукові результати дисертації повинні бути висвітлені </a:t>
            </a:r>
            <a:r>
              <a:rPr lang="uk-UA" b="1" u="sng" dirty="0">
                <a:solidFill>
                  <a:srgbClr val="C00000"/>
                </a:solidFill>
                <a:latin typeface="Times New Roman" panose="02020603050405020304" pitchFamily="18" charset="0"/>
                <a:cs typeface="Times New Roman" panose="02020603050405020304" pitchFamily="18" charset="0"/>
              </a:rPr>
              <a:t>не менше ніж у трьох наукових публікаціях </a:t>
            </a:r>
            <a:r>
              <a:rPr lang="uk-UA" b="1" dirty="0">
                <a:solidFill>
                  <a:srgbClr val="C00000"/>
                </a:solidFill>
                <a:latin typeface="Times New Roman" panose="02020603050405020304" pitchFamily="18" charset="0"/>
                <a:cs typeface="Times New Roman" panose="02020603050405020304" pitchFamily="18" charset="0"/>
              </a:rPr>
              <a:t>здобувача, до яких зараховуються: </a:t>
            </a:r>
          </a:p>
          <a:p>
            <a:pPr marL="742950" lvl="1" indent="-285750" algn="just">
              <a:spcBef>
                <a:spcPts val="300"/>
              </a:spcBef>
              <a:spcAft>
                <a:spcPts val="300"/>
              </a:spcAft>
              <a:buFont typeface="Wingdings" panose="05000000000000000000" pitchFamily="2" charset="2"/>
              <a:buChar char="Ø"/>
            </a:pPr>
            <a:r>
              <a:rPr lang="uk-UA" sz="1600" b="1" dirty="0">
                <a:latin typeface="Times New Roman" panose="02020603050405020304" pitchFamily="18" charset="0"/>
                <a:cs typeface="Times New Roman" panose="02020603050405020304" pitchFamily="18" charset="0"/>
              </a:rPr>
              <a:t>статті у наукових виданнях</a:t>
            </a:r>
            <a:r>
              <a:rPr lang="uk-UA" sz="1600" dirty="0">
                <a:latin typeface="Times New Roman" panose="02020603050405020304" pitchFamily="18" charset="0"/>
                <a:cs typeface="Times New Roman" panose="02020603050405020304" pitchFamily="18" charset="0"/>
              </a:rPr>
              <a:t>, включених на дату опублікування до переліку наукових фахових видань </a:t>
            </a:r>
            <a:r>
              <a:rPr lang="uk-UA" sz="1600" b="1" dirty="0">
                <a:latin typeface="Times New Roman" panose="02020603050405020304" pitchFamily="18" charset="0"/>
                <a:cs typeface="Times New Roman" panose="02020603050405020304" pitchFamily="18" charset="0"/>
              </a:rPr>
              <a:t>України.</a:t>
            </a:r>
            <a:r>
              <a:rPr lang="uk-UA" sz="1600" dirty="0">
                <a:latin typeface="Times New Roman" panose="02020603050405020304" pitchFamily="18" charset="0"/>
                <a:cs typeface="Times New Roman" panose="02020603050405020304" pitchFamily="18" charset="0"/>
              </a:rPr>
              <a:t> Якщо така стаття опублікована у співавторстві, у дисертації зазначається особистий внесок кожного автора. </a:t>
            </a:r>
            <a:r>
              <a:rPr lang="uk-UA" sz="1600" b="1" dirty="0">
                <a:latin typeface="Times New Roman" panose="02020603050405020304" pitchFamily="18" charset="0"/>
                <a:cs typeface="Times New Roman" panose="02020603050405020304" pitchFamily="18" charset="0"/>
              </a:rPr>
              <a:t>Якщо число співавторів у такій статті (разом із здобувачем) становить більше двох осіб, така стаття прирівнюється до 0,5 публікації (крім публікацій </a:t>
            </a:r>
            <a:r>
              <a:rPr lang="en-US" sz="1600" b="1" dirty="0">
                <a:latin typeface="Times New Roman" panose="02020603050405020304" pitchFamily="18" charset="0"/>
                <a:cs typeface="Times New Roman" panose="02020603050405020304" pitchFamily="18" charset="0"/>
              </a:rPr>
              <a:t>Web of Science </a:t>
            </a:r>
            <a:r>
              <a:rPr lang="uk-UA" sz="1600" b="1" dirty="0">
                <a:latin typeface="Times New Roman" panose="02020603050405020304" pitchFamily="18" charset="0"/>
                <a:cs typeface="Times New Roman" panose="02020603050405020304" pitchFamily="18" charset="0"/>
              </a:rPr>
              <a:t>та/або </a:t>
            </a:r>
            <a:r>
              <a:rPr lang="en-US" sz="1600" b="1" dirty="0">
                <a:latin typeface="Times New Roman" panose="02020603050405020304" pitchFamily="18" charset="0"/>
                <a:cs typeface="Times New Roman" panose="02020603050405020304" pitchFamily="18" charset="0"/>
              </a:rPr>
              <a:t>Scopus</a:t>
            </a:r>
            <a:r>
              <a:rPr lang="uk-UA" sz="1600" b="1" dirty="0">
                <a:latin typeface="Times New Roman" panose="02020603050405020304" pitchFamily="18" charset="0"/>
                <a:cs typeface="Times New Roman" panose="02020603050405020304" pitchFamily="18" charset="0"/>
              </a:rPr>
              <a:t>); </a:t>
            </a:r>
          </a:p>
          <a:p>
            <a:pPr marL="742950" lvl="1" indent="-285750" algn="just">
              <a:spcBef>
                <a:spcPts val="300"/>
              </a:spcBef>
              <a:spcAft>
                <a:spcPts val="300"/>
              </a:spcAft>
              <a:buFont typeface="Wingdings" panose="05000000000000000000" pitchFamily="2" charset="2"/>
              <a:buChar char="Ø"/>
            </a:pPr>
            <a:r>
              <a:rPr lang="uk-UA" sz="1600" b="1" dirty="0">
                <a:latin typeface="Times New Roman" panose="02020603050405020304" pitchFamily="18" charset="0"/>
                <a:cs typeface="Times New Roman" panose="02020603050405020304" pitchFamily="18" charset="0"/>
              </a:rPr>
              <a:t>статті у періодичних наукових виданнях, проіндексованих у базах даних </a:t>
            </a:r>
            <a:r>
              <a:rPr lang="en-US" sz="1600" b="1" dirty="0">
                <a:latin typeface="Times New Roman" panose="02020603050405020304" pitchFamily="18" charset="0"/>
                <a:cs typeface="Times New Roman" panose="02020603050405020304" pitchFamily="18" charset="0"/>
              </a:rPr>
              <a:t>Web of Science Core Collection </a:t>
            </a:r>
            <a:r>
              <a:rPr lang="uk-UA" sz="1600" b="1" dirty="0">
                <a:latin typeface="Times New Roman" panose="02020603050405020304" pitchFamily="18" charset="0"/>
                <a:cs typeface="Times New Roman" panose="02020603050405020304" pitchFamily="18" charset="0"/>
              </a:rPr>
              <a:t>та/або </a:t>
            </a:r>
            <a:r>
              <a:rPr lang="en-US" sz="1600" b="1" dirty="0">
                <a:latin typeface="Times New Roman" panose="02020603050405020304" pitchFamily="18" charset="0"/>
                <a:cs typeface="Times New Roman" panose="02020603050405020304" pitchFamily="18" charset="0"/>
              </a:rPr>
              <a:t>Scopus </a:t>
            </a:r>
            <a:r>
              <a:rPr lang="en-US" sz="1600" dirty="0">
                <a:latin typeface="Times New Roman" panose="02020603050405020304" pitchFamily="18" charset="0"/>
                <a:cs typeface="Times New Roman" panose="02020603050405020304" pitchFamily="18" charset="0"/>
              </a:rPr>
              <a:t>(</a:t>
            </a:r>
            <a:r>
              <a:rPr lang="uk-UA" sz="1600" dirty="0">
                <a:latin typeface="Times New Roman" panose="02020603050405020304" pitchFamily="18" charset="0"/>
                <a:cs typeface="Times New Roman" panose="02020603050405020304" pitchFamily="18" charset="0"/>
              </a:rPr>
              <a:t>крім видань держави, визнаної Верховною Радою України державою-агресором); </a:t>
            </a:r>
          </a:p>
          <a:p>
            <a:pPr marL="742950" lvl="1" indent="-285750" algn="just">
              <a:spcBef>
                <a:spcPts val="300"/>
              </a:spcBef>
              <a:spcAft>
                <a:spcPts val="300"/>
              </a:spcAft>
              <a:buFont typeface="Wingdings" panose="05000000000000000000" pitchFamily="2" charset="2"/>
              <a:buChar char="Ø"/>
            </a:pPr>
            <a:r>
              <a:rPr lang="uk-UA" sz="1600" b="1" dirty="0">
                <a:latin typeface="Times New Roman" panose="02020603050405020304" pitchFamily="18" charset="0"/>
                <a:cs typeface="Times New Roman" panose="02020603050405020304" pitchFamily="18" charset="0"/>
              </a:rPr>
              <a:t>не більше одного патенту на винахід</a:t>
            </a:r>
            <a:r>
              <a:rPr lang="uk-UA" sz="1600" dirty="0">
                <a:latin typeface="Times New Roman" panose="02020603050405020304" pitchFamily="18" charset="0"/>
                <a:cs typeface="Times New Roman" panose="02020603050405020304" pitchFamily="18" charset="0"/>
              </a:rPr>
              <a:t>, що пройшов кваліфікаційну експертизу та безпосередньо стосується наукових результатів дисертації, що прирівнюється до однієї наукової публікації; </a:t>
            </a:r>
          </a:p>
          <a:p>
            <a:pPr marL="742950" lvl="1" indent="-285750" algn="just">
              <a:spcBef>
                <a:spcPts val="300"/>
              </a:spcBef>
              <a:spcAft>
                <a:spcPts val="300"/>
              </a:spcAft>
              <a:buFont typeface="Wingdings" panose="05000000000000000000" pitchFamily="2" charset="2"/>
              <a:buChar char="Ø"/>
            </a:pPr>
            <a:r>
              <a:rPr lang="uk-UA" sz="1600" b="1" dirty="0">
                <a:latin typeface="Times New Roman" panose="02020603050405020304" pitchFamily="18" charset="0"/>
                <a:cs typeface="Times New Roman" panose="02020603050405020304" pitchFamily="18" charset="0"/>
              </a:rPr>
              <a:t>одноосібні монографії</a:t>
            </a:r>
            <a:r>
              <a:rPr lang="uk-UA" sz="1600" dirty="0">
                <a:latin typeface="Times New Roman" panose="02020603050405020304" pitchFamily="18" charset="0"/>
                <a:cs typeface="Times New Roman" panose="02020603050405020304" pitchFamily="18" charset="0"/>
              </a:rPr>
              <a:t>, що рекомендовані до друку вченими радами закладів та пройшли рецензування, крім одноосібних монографій, виданих у державі, визнаній Верховною Радою України державою-агресором. </a:t>
            </a:r>
          </a:p>
          <a:p>
            <a:pPr algn="just">
              <a:spcBef>
                <a:spcPts val="300"/>
              </a:spcBef>
              <a:spcAft>
                <a:spcPts val="300"/>
              </a:spcAft>
            </a:pPr>
            <a:r>
              <a:rPr lang="uk-UA" sz="1600" b="1" dirty="0">
                <a:latin typeface="Times New Roman" panose="02020603050405020304" pitchFamily="18" charset="0"/>
                <a:cs typeface="Times New Roman" panose="02020603050405020304" pitchFamily="18" charset="0"/>
              </a:rPr>
              <a:t>До одноосібних монографій прирівнюються одноосібні розділи у колективних монографіях за тих же умов. </a:t>
            </a:r>
          </a:p>
          <a:p>
            <a:pPr marL="742950" lvl="1" indent="-285750" algn="just">
              <a:spcBef>
                <a:spcPts val="300"/>
              </a:spcBef>
              <a:spcAft>
                <a:spcPts val="300"/>
              </a:spcAft>
              <a:buFont typeface="Wingdings" panose="05000000000000000000" pitchFamily="2" charset="2"/>
              <a:buChar char="Ø"/>
            </a:pPr>
            <a:r>
              <a:rPr lang="uk-UA" sz="1600" dirty="0">
                <a:latin typeface="Times New Roman" panose="02020603050405020304" pitchFamily="18" charset="0"/>
                <a:cs typeface="Times New Roman" panose="02020603050405020304" pitchFamily="18" charset="0"/>
              </a:rPr>
              <a:t>Стаття у виданні, віднесеному до першого-третього </a:t>
            </a:r>
            <a:r>
              <a:rPr lang="uk-UA" sz="1600" dirty="0" err="1">
                <a:latin typeface="Times New Roman" panose="02020603050405020304" pitchFamily="18" charset="0"/>
                <a:cs typeface="Times New Roman" panose="02020603050405020304" pitchFamily="18" charset="0"/>
              </a:rPr>
              <a:t>квартилів</a:t>
            </a:r>
            <a:r>
              <a:rPr lang="uk-UA"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Q1-Q3) </a:t>
            </a:r>
            <a:r>
              <a:rPr lang="uk-UA" sz="1600" dirty="0">
                <a:latin typeface="Times New Roman" panose="02020603050405020304" pitchFamily="18" charset="0"/>
                <a:cs typeface="Times New Roman" panose="02020603050405020304" pitchFamily="18" charset="0"/>
              </a:rPr>
              <a:t>відповідно до класифікації </a:t>
            </a:r>
            <a:r>
              <a:rPr lang="en-US" sz="1600" dirty="0" err="1">
                <a:latin typeface="Times New Roman" panose="02020603050405020304" pitchFamily="18" charset="0"/>
                <a:cs typeface="Times New Roman" panose="02020603050405020304" pitchFamily="18" charset="0"/>
              </a:rPr>
              <a:t>SCImago</a:t>
            </a:r>
            <a:r>
              <a:rPr lang="en-US" sz="1600" dirty="0">
                <a:latin typeface="Times New Roman" panose="02020603050405020304" pitchFamily="18" charset="0"/>
                <a:cs typeface="Times New Roman" panose="02020603050405020304" pitchFamily="18" charset="0"/>
              </a:rPr>
              <a:t> Journal and Country Rank </a:t>
            </a:r>
            <a:r>
              <a:rPr lang="uk-UA" sz="1600" dirty="0">
                <a:latin typeface="Times New Roman" panose="02020603050405020304" pitchFamily="18" charset="0"/>
                <a:cs typeface="Times New Roman" panose="02020603050405020304" pitchFamily="18" charset="0"/>
              </a:rPr>
              <a:t>або </a:t>
            </a:r>
            <a:r>
              <a:rPr lang="en-US" sz="1600" dirty="0">
                <a:latin typeface="Times New Roman" panose="02020603050405020304" pitchFamily="18" charset="0"/>
                <a:cs typeface="Times New Roman" panose="02020603050405020304" pitchFamily="18" charset="0"/>
              </a:rPr>
              <a:t>Journal Citation Reports, </a:t>
            </a:r>
            <a:r>
              <a:rPr lang="uk-UA" sz="1600" dirty="0">
                <a:latin typeface="Times New Roman" panose="02020603050405020304" pitchFamily="18" charset="0"/>
                <a:cs typeface="Times New Roman" panose="02020603050405020304" pitchFamily="18" charset="0"/>
              </a:rPr>
              <a:t>чи одноосібна монографія, що відповідає зазначеним вимогам, </a:t>
            </a:r>
            <a:r>
              <a:rPr lang="uk-UA" sz="1600" b="1" dirty="0">
                <a:latin typeface="Times New Roman" panose="02020603050405020304" pitchFamily="18" charset="0"/>
                <a:cs typeface="Times New Roman" panose="02020603050405020304" pitchFamily="18" charset="0"/>
              </a:rPr>
              <a:t>прирівнюється до двох наукових публікацій</a:t>
            </a:r>
            <a:r>
              <a:rPr lang="uk-UA" sz="1600" dirty="0">
                <a:latin typeface="Times New Roman" panose="02020603050405020304" pitchFamily="18" charset="0"/>
                <a:cs typeface="Times New Roman" panose="02020603050405020304" pitchFamily="18" charset="0"/>
              </a:rPr>
              <a:t>. </a:t>
            </a:r>
          </a:p>
          <a:p>
            <a:pPr marL="742950" lvl="1" indent="-285750" algn="just">
              <a:spcBef>
                <a:spcPts val="300"/>
              </a:spcBef>
              <a:spcAft>
                <a:spcPts val="300"/>
              </a:spcAft>
              <a:buFont typeface="Wingdings" panose="05000000000000000000" pitchFamily="2" charset="2"/>
              <a:buChar char="Ø"/>
            </a:pPr>
            <a:r>
              <a:rPr lang="uk-UA" sz="1600" dirty="0">
                <a:latin typeface="Times New Roman" panose="02020603050405020304" pitchFamily="18" charset="0"/>
                <a:cs typeface="Times New Roman" panose="02020603050405020304" pitchFamily="18" charset="0"/>
              </a:rPr>
              <a:t>Належність наукового видання до першого-третього </a:t>
            </a:r>
            <a:r>
              <a:rPr lang="uk-UA" sz="1600" dirty="0" err="1">
                <a:latin typeface="Times New Roman" panose="02020603050405020304" pitchFamily="18" charset="0"/>
                <a:cs typeface="Times New Roman" panose="02020603050405020304" pitchFamily="18" charset="0"/>
              </a:rPr>
              <a:t>квартилів</a:t>
            </a:r>
            <a:r>
              <a:rPr lang="uk-UA"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Q1-Q3) </a:t>
            </a:r>
            <a:r>
              <a:rPr lang="uk-UA" sz="1600" dirty="0">
                <a:latin typeface="Times New Roman" panose="02020603050405020304" pitchFamily="18" charset="0"/>
                <a:cs typeface="Times New Roman" panose="02020603050405020304" pitchFamily="18" charset="0"/>
              </a:rPr>
              <a:t>відповідно до класифікації </a:t>
            </a:r>
            <a:r>
              <a:rPr lang="en-US" sz="1600" dirty="0" err="1">
                <a:latin typeface="Times New Roman" panose="02020603050405020304" pitchFamily="18" charset="0"/>
                <a:cs typeface="Times New Roman" panose="02020603050405020304" pitchFamily="18" charset="0"/>
              </a:rPr>
              <a:t>SCImago</a:t>
            </a:r>
            <a:r>
              <a:rPr lang="en-US" sz="1600" dirty="0">
                <a:latin typeface="Times New Roman" panose="02020603050405020304" pitchFamily="18" charset="0"/>
                <a:cs typeface="Times New Roman" panose="02020603050405020304" pitchFamily="18" charset="0"/>
              </a:rPr>
              <a:t> Journal and Country Rank </a:t>
            </a:r>
            <a:r>
              <a:rPr lang="uk-UA" sz="1600" dirty="0">
                <a:latin typeface="Times New Roman" panose="02020603050405020304" pitchFamily="18" charset="0"/>
                <a:cs typeface="Times New Roman" panose="02020603050405020304" pitchFamily="18" charset="0"/>
              </a:rPr>
              <a:t>або </a:t>
            </a:r>
            <a:r>
              <a:rPr lang="en-US" sz="1600" dirty="0">
                <a:latin typeface="Times New Roman" panose="02020603050405020304" pitchFamily="18" charset="0"/>
                <a:cs typeface="Times New Roman" panose="02020603050405020304" pitchFamily="18" charset="0"/>
              </a:rPr>
              <a:t>Journal Citation Reports </a:t>
            </a:r>
            <a:r>
              <a:rPr lang="uk-UA" sz="1600" dirty="0">
                <a:latin typeface="Times New Roman" panose="02020603050405020304" pitchFamily="18" charset="0"/>
                <a:cs typeface="Times New Roman" panose="02020603050405020304" pitchFamily="18" charset="0"/>
              </a:rPr>
              <a:t>визначається згідно з рейтингом у році, в якому опублікована відповідна публікація здобувача або у разі, коли рейтинг за відповідний рік не опублікований на дату утворення разової ради, згідно з останнім опублікованим рейтингом.</a:t>
            </a:r>
          </a:p>
        </p:txBody>
      </p:sp>
      <p:sp>
        <p:nvSpPr>
          <p:cNvPr id="4" name="Прямоугольник 3"/>
          <p:cNvSpPr/>
          <p:nvPr/>
        </p:nvSpPr>
        <p:spPr>
          <a:xfrm>
            <a:off x="2320363" y="0"/>
            <a:ext cx="7059497" cy="523220"/>
          </a:xfrm>
          <a:prstGeom prst="rect">
            <a:avLst/>
          </a:prstGeom>
        </p:spPr>
        <p:txBody>
          <a:bodyPr wrap="none">
            <a:spAutoFit/>
          </a:bodyPr>
          <a:lstStyle/>
          <a:p>
            <a:r>
              <a:rPr lang="uk-UA" sz="2800" b="1" dirty="0">
                <a:solidFill>
                  <a:srgbClr val="1E38B8"/>
                </a:solidFill>
                <a:latin typeface="Times New Roman" panose="02020603050405020304" pitchFamily="18" charset="0"/>
                <a:cs typeface="Times New Roman" panose="02020603050405020304" pitchFamily="18" charset="0"/>
              </a:rPr>
              <a:t>Вимоги до наукових публікацій дисертації</a:t>
            </a:r>
          </a:p>
        </p:txBody>
      </p:sp>
    </p:spTree>
    <p:extLst>
      <p:ext uri="{BB962C8B-B14F-4D97-AF65-F5344CB8AC3E}">
        <p14:creationId xmlns:p14="http://schemas.microsoft.com/office/powerpoint/2010/main" val="286557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0363" y="0"/>
            <a:ext cx="7059497" cy="523220"/>
          </a:xfrm>
          <a:prstGeom prst="rect">
            <a:avLst/>
          </a:prstGeom>
        </p:spPr>
        <p:txBody>
          <a:bodyPr wrap="none">
            <a:spAutoFit/>
          </a:bodyPr>
          <a:lstStyle/>
          <a:p>
            <a:r>
              <a:rPr lang="uk-UA" sz="2800" b="1" dirty="0">
                <a:solidFill>
                  <a:srgbClr val="1E38B8"/>
                </a:solidFill>
                <a:latin typeface="Times New Roman" panose="02020603050405020304" pitchFamily="18" charset="0"/>
                <a:cs typeface="Times New Roman" panose="02020603050405020304" pitchFamily="18" charset="0"/>
              </a:rPr>
              <a:t>Вимоги до наукових публікацій дисертації</a:t>
            </a:r>
          </a:p>
        </p:txBody>
      </p:sp>
      <p:sp>
        <p:nvSpPr>
          <p:cNvPr id="3" name="Прямоугольник 2"/>
          <p:cNvSpPr/>
          <p:nvPr/>
        </p:nvSpPr>
        <p:spPr>
          <a:xfrm>
            <a:off x="889000" y="772448"/>
            <a:ext cx="10579100" cy="5416868"/>
          </a:xfrm>
          <a:prstGeom prst="rect">
            <a:avLst/>
          </a:prstGeom>
        </p:spPr>
        <p:txBody>
          <a:bodyPr wrap="square">
            <a:spAutoFit/>
          </a:bodyPr>
          <a:lstStyle/>
          <a:p>
            <a:pPr algn="just">
              <a:spcBef>
                <a:spcPts val="600"/>
              </a:spcBef>
              <a:spcAft>
                <a:spcPts val="600"/>
              </a:spcAft>
            </a:pPr>
            <a:r>
              <a:rPr lang="uk-UA" dirty="0">
                <a:latin typeface="Times New Roman" panose="02020603050405020304" pitchFamily="18" charset="0"/>
                <a:cs typeface="Times New Roman" panose="02020603050405020304" pitchFamily="18" charset="0"/>
              </a:rPr>
              <a:t>Наукові публікації здобувача, що видаються в Україні, публікуються державною мовою, англійською мовою та/або іншими офіційними мовами Європейського Союзу. Публікація, оприлюднена в Україні англійською мовою та/або іншими офіційними мовами Європейського Союзу, має супроводжуватися анотацією та переліком ключових слів державною мовою. </a:t>
            </a:r>
          </a:p>
          <a:p>
            <a:pPr marL="285750" indent="-28575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Для статей, опублікованих у міжнародних фахових виданнях іншими, ніж англійська, мовами, разова рада своїм рішенням може зобов’язати надати переклад або коротку анотацію статті державною мовою. </a:t>
            </a:r>
          </a:p>
          <a:p>
            <a:pPr marL="285750" indent="-28575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Статті зараховуються за темою дисертації за умови обґрунтування отриманих наукових результатів відповідно до мети статті (поставленого завдання) та висновків, а також опублікування не більше ніж однієї статті в одному випуску (номері) наукового видання. </a:t>
            </a:r>
          </a:p>
          <a:p>
            <a:pPr marL="285750" indent="-28575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Статті, опубліковані після 27.01.2022 (набрання чинності Постанови КМУ від 12.01.2022 №44), зараховуються за темою дисертації лише за наявності у них активного ідентифікатора </a:t>
            </a:r>
            <a:r>
              <a:rPr lang="en-US" dirty="0">
                <a:latin typeface="Times New Roman" panose="02020603050405020304" pitchFamily="18" charset="0"/>
                <a:cs typeface="Times New Roman" panose="02020603050405020304" pitchFamily="18" charset="0"/>
              </a:rPr>
              <a:t>DOI (Digital Object Identifier), </a:t>
            </a:r>
            <a:r>
              <a:rPr lang="uk-UA" dirty="0">
                <a:latin typeface="Times New Roman" panose="02020603050405020304" pitchFamily="18" charset="0"/>
                <a:cs typeface="Times New Roman" panose="02020603050405020304" pitchFamily="18" charset="0"/>
              </a:rPr>
              <a:t>крім публікацій, що містять інформацію, віднесену до державної таємниці, або інформацію для службового користування. </a:t>
            </a:r>
          </a:p>
          <a:p>
            <a:pPr marL="285750" indent="-285750" algn="just">
              <a:spcBef>
                <a:spcPts val="600"/>
              </a:spcBef>
              <a:spcAft>
                <a:spcPts val="600"/>
              </a:spcAft>
              <a:buFont typeface="Wingdings" panose="05000000000000000000" pitchFamily="2" charset="2"/>
              <a:buChar char="§"/>
            </a:pPr>
            <a:r>
              <a:rPr lang="uk-UA" b="1" dirty="0">
                <a:latin typeface="Times New Roman" panose="02020603050405020304" pitchFamily="18" charset="0"/>
                <a:cs typeface="Times New Roman" panose="02020603050405020304" pitchFamily="18" charset="0"/>
              </a:rPr>
              <a:t>Не вважається </a:t>
            </a:r>
            <a:r>
              <a:rPr lang="uk-UA" b="1" dirty="0" err="1">
                <a:latin typeface="Times New Roman" panose="02020603050405020304" pitchFamily="18" charset="0"/>
                <a:cs typeface="Times New Roman" panose="02020603050405020304" pitchFamily="18" charset="0"/>
              </a:rPr>
              <a:t>самоплагіатом</a:t>
            </a:r>
            <a:r>
              <a:rPr lang="uk-UA" b="1" dirty="0">
                <a:latin typeface="Times New Roman" panose="02020603050405020304" pitchFamily="18" charset="0"/>
                <a:cs typeface="Times New Roman" panose="02020603050405020304" pitchFamily="18" charset="0"/>
              </a:rPr>
              <a:t> використання здобувачем своїх наукових праць у тексті дисертації без посилання на ці праці, якщо вони попередньо опубліковані з метою висвітлення в них основних наукових результатів дисертації та вказані здобувачем в анотації дисертації.</a:t>
            </a:r>
          </a:p>
        </p:txBody>
      </p:sp>
    </p:spTree>
    <p:extLst>
      <p:ext uri="{BB962C8B-B14F-4D97-AF65-F5344CB8AC3E}">
        <p14:creationId xmlns:p14="http://schemas.microsoft.com/office/powerpoint/2010/main" val="131433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5919" y="577334"/>
            <a:ext cx="6790962" cy="461665"/>
          </a:xfrm>
          <a:prstGeom prst="rect">
            <a:avLst/>
          </a:prstGeom>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Утворення разових спеціалізованих вчених рад</a:t>
            </a:r>
          </a:p>
        </p:txBody>
      </p:sp>
      <p:sp>
        <p:nvSpPr>
          <p:cNvPr id="3" name="Прямоугольник 2"/>
          <p:cNvSpPr/>
          <p:nvPr/>
        </p:nvSpPr>
        <p:spPr>
          <a:xfrm>
            <a:off x="889000" y="1181944"/>
            <a:ext cx="10464800" cy="4431983"/>
          </a:xfrm>
          <a:prstGeom prst="rect">
            <a:avLst/>
          </a:prstGeom>
        </p:spPr>
        <p:txBody>
          <a:bodyPr wrap="square">
            <a:spAutoFit/>
          </a:bodyPr>
          <a:lstStyle/>
          <a:p>
            <a:pPr algn="just">
              <a:spcBef>
                <a:spcPts val="300"/>
              </a:spcBef>
              <a:spcAft>
                <a:spcPts val="300"/>
              </a:spcAft>
            </a:pPr>
            <a:r>
              <a:rPr lang="uk-UA" dirty="0">
                <a:latin typeface="Times New Roman" panose="02020603050405020304" pitchFamily="18" charset="0"/>
                <a:cs typeface="Times New Roman" panose="02020603050405020304" pitchFamily="18" charset="0"/>
              </a:rPr>
              <a:t>За наявності позитивного висновку </a:t>
            </a:r>
            <a:r>
              <a:rPr lang="uk-UA" b="1" dirty="0">
                <a:latin typeface="Times New Roman" panose="02020603050405020304" pitchFamily="18" charset="0"/>
                <a:cs typeface="Times New Roman" panose="02020603050405020304" pitchFamily="18" charset="0"/>
              </a:rPr>
              <a:t>(</a:t>
            </a:r>
            <a:r>
              <a:rPr lang="uk-UA" b="1" dirty="0">
                <a:solidFill>
                  <a:srgbClr val="1E38B8"/>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додаток 1</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про наукову новизну, теоретичне та практичне значення результатів дисертації </a:t>
            </a:r>
            <a:r>
              <a:rPr lang="uk-UA" b="1" dirty="0">
                <a:latin typeface="Times New Roman" panose="02020603050405020304" pitchFamily="18" charset="0"/>
                <a:cs typeface="Times New Roman" panose="02020603050405020304" pitchFamily="18" charset="0"/>
              </a:rPr>
              <a:t>здобувач звертається до вченої ради закладу</a:t>
            </a:r>
            <a:r>
              <a:rPr lang="uk-UA" dirty="0">
                <a:latin typeface="Times New Roman" panose="02020603050405020304" pitchFamily="18" charset="0"/>
                <a:cs typeface="Times New Roman" panose="02020603050405020304" pitchFamily="18" charset="0"/>
              </a:rPr>
              <a:t>, в якому він виконав ОНП, </a:t>
            </a:r>
            <a:r>
              <a:rPr lang="uk-UA" b="1" dirty="0">
                <a:latin typeface="Times New Roman" panose="02020603050405020304" pitchFamily="18" charset="0"/>
                <a:cs typeface="Times New Roman" panose="02020603050405020304" pitchFamily="18" charset="0"/>
              </a:rPr>
              <a:t>з письмовою заявою про утворення разової ради не пізніше ніж протягом двох тижнів з дня отримання зазначеного висновку (</a:t>
            </a:r>
            <a:r>
              <a:rPr lang="uk-UA" b="1" dirty="0">
                <a:solidFill>
                  <a:srgbClr val="1E38B8"/>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додаток 2</a:t>
            </a:r>
            <a:r>
              <a:rPr lang="uk-UA" b="1" dirty="0">
                <a:latin typeface="Times New Roman" panose="02020603050405020304" pitchFamily="18" charset="0"/>
                <a:cs typeface="Times New Roman" panose="02020603050405020304" pitchFamily="18" charset="0"/>
              </a:rPr>
              <a:t>). </a:t>
            </a:r>
          </a:p>
          <a:p>
            <a:pPr algn="just">
              <a:spcBef>
                <a:spcPts val="300"/>
              </a:spcBef>
              <a:spcAft>
                <a:spcPts val="300"/>
              </a:spcAft>
            </a:pPr>
            <a:r>
              <a:rPr lang="uk-UA" dirty="0">
                <a:latin typeface="Times New Roman" panose="02020603050405020304" pitchFamily="18" charset="0"/>
                <a:cs typeface="Times New Roman" panose="02020603050405020304" pitchFamily="18" charset="0"/>
              </a:rPr>
              <a:t>До заяви додаються: </a:t>
            </a:r>
          </a:p>
          <a:p>
            <a:pPr marL="742950" lvl="1" indent="-285750" algn="just">
              <a:spcBef>
                <a:spcPts val="300"/>
              </a:spcBef>
              <a:spcAft>
                <a:spcPts val="300"/>
              </a:spcAft>
              <a:buFont typeface="Wingdings" panose="05000000000000000000" pitchFamily="2" charset="2"/>
              <a:buChar char="Ø"/>
            </a:pPr>
            <a:r>
              <a:rPr lang="uk-UA" b="1" dirty="0">
                <a:latin typeface="Times New Roman" panose="02020603050405020304" pitchFamily="18" charset="0"/>
                <a:cs typeface="Times New Roman" panose="02020603050405020304" pitchFamily="18" charset="0"/>
              </a:rPr>
              <a:t>дисертація в друкованому вигляді та електронній формі у форматі </a:t>
            </a:r>
            <a:r>
              <a:rPr lang="en-US" b="1" dirty="0">
                <a:latin typeface="Times New Roman" panose="02020603050405020304" pitchFamily="18" charset="0"/>
                <a:cs typeface="Times New Roman" panose="02020603050405020304" pitchFamily="18" charset="0"/>
              </a:rPr>
              <a:t>PDF/A </a:t>
            </a:r>
            <a:r>
              <a:rPr lang="uk-UA" dirty="0">
                <a:latin typeface="Times New Roman" panose="02020603050405020304" pitchFamily="18" charset="0"/>
                <a:cs typeface="Times New Roman" panose="02020603050405020304" pitchFamily="18" charset="0"/>
              </a:rPr>
              <a:t>з текстовим шаром з накладенням кваліфікованого електронного підпису (з використанням кваліфікованої електронної позначки часу). Дата (час) </a:t>
            </a:r>
            <a:r>
              <a:rPr lang="uk-UA" b="1" u="sng" dirty="0">
                <a:latin typeface="Times New Roman" panose="02020603050405020304" pitchFamily="18" charset="0"/>
                <a:cs typeface="Times New Roman" panose="02020603050405020304" pitchFamily="18" charset="0"/>
              </a:rPr>
              <a:t>підписання кваліфікованим електронним підписом здобувача електронної копії його дисертації не може бути пізнішою за дату заяви здобувача про утворення разової ради. </a:t>
            </a:r>
          </a:p>
          <a:p>
            <a:pPr marL="742950" lvl="1" indent="-285750" algn="just">
              <a:spcBef>
                <a:spcPts val="300"/>
              </a:spcBef>
              <a:spcAft>
                <a:spcPts val="300"/>
              </a:spcAft>
              <a:buFont typeface="Wingdings" panose="05000000000000000000" pitchFamily="2" charset="2"/>
              <a:buChar char="Ø"/>
            </a:pPr>
            <a:r>
              <a:rPr lang="uk-UA" b="1" dirty="0">
                <a:latin typeface="Times New Roman" panose="02020603050405020304" pitchFamily="18" charset="0"/>
                <a:cs typeface="Times New Roman" panose="02020603050405020304" pitchFamily="18" charset="0"/>
              </a:rPr>
              <a:t>наукові публікації </a:t>
            </a:r>
            <a:r>
              <a:rPr lang="uk-UA" dirty="0">
                <a:latin typeface="Times New Roman" panose="02020603050405020304" pitchFamily="18" charset="0"/>
                <a:cs typeface="Times New Roman" panose="02020603050405020304" pitchFamily="18" charset="0"/>
              </a:rPr>
              <a:t>(або їх копії), в яких висвітлено наукові результати дисертації; </a:t>
            </a:r>
          </a:p>
          <a:p>
            <a:pPr marL="742950" lvl="1" indent="-285750" algn="just">
              <a:spcBef>
                <a:spcPts val="300"/>
              </a:spcBef>
              <a:spcAft>
                <a:spcPts val="300"/>
              </a:spcAft>
              <a:buFont typeface="Wingdings" panose="05000000000000000000" pitchFamily="2" charset="2"/>
              <a:buChar char="Ø"/>
            </a:pPr>
            <a:r>
              <a:rPr lang="uk-UA" b="1" dirty="0">
                <a:latin typeface="Times New Roman" panose="02020603050405020304" pitchFamily="18" charset="0"/>
                <a:cs typeface="Times New Roman" panose="02020603050405020304" pitchFamily="18" charset="0"/>
              </a:rPr>
              <a:t>довідка про виконання </a:t>
            </a:r>
            <a:r>
              <a:rPr lang="uk-UA" b="1" dirty="0" err="1">
                <a:latin typeface="Times New Roman" panose="02020603050405020304" pitchFamily="18" charset="0"/>
                <a:cs typeface="Times New Roman" panose="02020603050405020304" pitchFamily="18" charset="0"/>
              </a:rPr>
              <a:t>освітньо</a:t>
            </a:r>
            <a:r>
              <a:rPr lang="uk-UA" b="1" dirty="0">
                <a:latin typeface="Times New Roman" panose="02020603050405020304" pitchFamily="18" charset="0"/>
                <a:cs typeface="Times New Roman" panose="02020603050405020304" pitchFamily="18" charset="0"/>
              </a:rPr>
              <a:t>-наукової програми</a:t>
            </a:r>
            <a:r>
              <a:rPr lang="uk-UA" dirty="0">
                <a:latin typeface="Times New Roman" panose="02020603050405020304" pitchFamily="18" charset="0"/>
                <a:cs typeface="Times New Roman" panose="02020603050405020304" pitchFamily="18" charset="0"/>
              </a:rPr>
              <a:t>; </a:t>
            </a:r>
          </a:p>
          <a:p>
            <a:pPr marL="742950" lvl="1" indent="-285750" algn="just">
              <a:spcBef>
                <a:spcPts val="300"/>
              </a:spcBef>
              <a:spcAft>
                <a:spcPts val="300"/>
              </a:spcAft>
              <a:buFont typeface="Wingdings" panose="05000000000000000000" pitchFamily="2" charset="2"/>
              <a:buChar char="Ø"/>
            </a:pPr>
            <a:r>
              <a:rPr lang="uk-UA" b="1" dirty="0">
                <a:latin typeface="Times New Roman" panose="02020603050405020304" pitchFamily="18" charset="0"/>
                <a:cs typeface="Times New Roman" panose="02020603050405020304" pitchFamily="18" charset="0"/>
              </a:rPr>
              <a:t>висновок наукового керівника / керівників; </a:t>
            </a:r>
          </a:p>
          <a:p>
            <a:pPr marL="742950" lvl="1" indent="-285750" algn="just">
              <a:spcBef>
                <a:spcPts val="300"/>
              </a:spcBef>
              <a:spcAft>
                <a:spcPts val="300"/>
              </a:spcAft>
              <a:buFont typeface="Wingdings" panose="05000000000000000000" pitchFamily="2" charset="2"/>
              <a:buChar char="Ø"/>
            </a:pPr>
            <a:r>
              <a:rPr lang="uk-UA" b="1" dirty="0">
                <a:latin typeface="Times New Roman" panose="02020603050405020304" pitchFamily="18" charset="0"/>
                <a:cs typeface="Times New Roman" panose="02020603050405020304" pitchFamily="18" charset="0"/>
              </a:rPr>
              <a:t>висновок про наукову новизну, теоретичне та практичне значення результатів дисертації;</a:t>
            </a:r>
          </a:p>
        </p:txBody>
      </p:sp>
    </p:spTree>
    <p:extLst>
      <p:ext uri="{BB962C8B-B14F-4D97-AF65-F5344CB8AC3E}">
        <p14:creationId xmlns:p14="http://schemas.microsoft.com/office/powerpoint/2010/main" val="289583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1469" y="666234"/>
            <a:ext cx="6790962" cy="461665"/>
          </a:xfrm>
          <a:prstGeom prst="rect">
            <a:avLst/>
          </a:prstGeom>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Утворення разових спеціалізованих вчених рад</a:t>
            </a:r>
          </a:p>
        </p:txBody>
      </p:sp>
      <p:sp>
        <p:nvSpPr>
          <p:cNvPr id="3" name="Прямоугольник 2"/>
          <p:cNvSpPr/>
          <p:nvPr/>
        </p:nvSpPr>
        <p:spPr>
          <a:xfrm>
            <a:off x="850900" y="1605340"/>
            <a:ext cx="10452100" cy="3447098"/>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Здобувачі, які не є резидентами України, також можуть застосовувати кваліфікований електронний підпис (з використанням кваліфікованої електронної позначки часу) відповідно до законодавства держави, резидентами якої вони є. </a:t>
            </a:r>
          </a:p>
          <a:p>
            <a:pPr marL="342900" indent="-34290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Кафедра, на засіданні якої здійснювалася публічна презентація здобувачем наукових результатів дисертації, подає Вченій раді КАІ пропозиції щодо кандидатур до складу разової ради. </a:t>
            </a:r>
          </a:p>
          <a:p>
            <a:pPr marL="342900" indent="-34290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У разі відсутності в КАІ можливості призначити двох рецензентів з урахуванням вимог цього Порядку разова рада утворюється у складі голови ради, одного рецензента та трьох офіційних опонентів.</a:t>
            </a:r>
          </a:p>
        </p:txBody>
      </p:sp>
    </p:spTree>
    <p:extLst>
      <p:ext uri="{BB962C8B-B14F-4D97-AF65-F5344CB8AC3E}">
        <p14:creationId xmlns:p14="http://schemas.microsoft.com/office/powerpoint/2010/main" val="3241385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78609" y="2413798"/>
            <a:ext cx="10463307" cy="3108543"/>
          </a:xfrm>
          <a:prstGeom prst="rect">
            <a:avLst/>
          </a:prstGeom>
        </p:spPr>
        <p:txBody>
          <a:bodyPr wrap="square">
            <a:spAutoFit/>
          </a:bodyPr>
          <a:lstStyle/>
          <a:p>
            <a:pPr marL="342900" indent="-342900" algn="jus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приймає подання кафедри, на засіданні якої здійснювалася публічна презентація здобувачем наукових результатів дисертації, з пропозиціями щодо кандидатур до складу разової ради (</a:t>
            </a:r>
            <a:r>
              <a:rPr lang="uk-UA" sz="2200" b="1" dirty="0">
                <a:solidFill>
                  <a:srgbClr val="1E38B8"/>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додаток 2</a:t>
            </a:r>
            <a:r>
              <a:rPr lang="uk-UA" sz="2200" dirty="0">
                <a:latin typeface="Times New Roman" panose="02020603050405020304" pitchFamily="18" charset="0"/>
                <a:cs typeface="Times New Roman" panose="02020603050405020304" pitchFamily="18" charset="0"/>
              </a:rPr>
              <a:t>);</a:t>
            </a:r>
          </a:p>
          <a:p>
            <a:pPr marL="342900" indent="-342900" algn="just">
              <a:spcBef>
                <a:spcPts val="600"/>
              </a:spcBef>
              <a:spcAft>
                <a:spcPts val="600"/>
              </a:spcAft>
              <a:buFont typeface="Wingdings" panose="05000000000000000000" pitchFamily="2" charset="2"/>
              <a:buChar char="Ø"/>
            </a:pPr>
            <a:r>
              <a:rPr lang="uk-UA" sz="2200" dirty="0">
                <a:latin typeface="Times New Roman" panose="02020603050405020304" pitchFamily="18" charset="0"/>
                <a:cs typeface="Times New Roman" panose="02020603050405020304" pitchFamily="18" charset="0"/>
              </a:rPr>
              <a:t>приймає згоди передбачуваних голови, рецензентів та опонентів на участь у роботі разової ради (</a:t>
            </a:r>
            <a:r>
              <a:rPr lang="uk-UA" sz="2200" b="1" dirty="0">
                <a:solidFill>
                  <a:srgbClr val="1E38B8"/>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додаток 3</a:t>
            </a:r>
            <a:r>
              <a:rPr lang="uk-UA" sz="2200" dirty="0">
                <a:latin typeface="Times New Roman" panose="02020603050405020304" pitchFamily="18" charset="0"/>
                <a:cs typeface="Times New Roman" panose="02020603050405020304" pitchFamily="18" charset="0"/>
              </a:rPr>
              <a:t>)</a:t>
            </a:r>
          </a:p>
          <a:p>
            <a:pPr marL="342900" indent="-342900" algn="just">
              <a:spcBef>
                <a:spcPts val="600"/>
              </a:spcBef>
              <a:spcAft>
                <a:spcPts val="600"/>
              </a:spcAft>
              <a:buFont typeface="Wingdings" panose="05000000000000000000" pitchFamily="2" charset="2"/>
              <a:buChar char="Ø"/>
            </a:pPr>
            <a:r>
              <a:rPr lang="uk-UA" sz="2200" dirty="0">
                <a:latin typeface="Times New Roman" panose="02020603050405020304" pitchFamily="18" charset="0"/>
                <a:cs typeface="Times New Roman" panose="02020603050405020304" pitchFamily="18" charset="0"/>
              </a:rPr>
              <a:t>приймає довідку (у паперовому та електронному вигляді) про наукові публікації аспіранта (за науковим напрямом, за яким підготовлено дисертацію (</a:t>
            </a:r>
            <a:r>
              <a:rPr lang="uk-UA" sz="2200" b="1" dirty="0">
                <a:solidFill>
                  <a:srgbClr val="1E38B8"/>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додаток 4</a:t>
            </a:r>
            <a:r>
              <a:rPr lang="uk-UA" sz="22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endParaRPr lang="uk-UA" sz="2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84714" y="1952133"/>
            <a:ext cx="4032173" cy="461665"/>
          </a:xfrm>
          <a:prstGeom prst="rect">
            <a:avLst/>
          </a:prstGeom>
        </p:spPr>
        <p:txBody>
          <a:bodyPr wrap="square">
            <a:spAutoFit/>
          </a:bodyPr>
          <a:lstStyle/>
          <a:p>
            <a:pPr algn="ctr"/>
            <a:r>
              <a:rPr lang="uk-UA" sz="2400" b="1" dirty="0">
                <a:solidFill>
                  <a:srgbClr val="1E38B8"/>
                </a:solidFill>
                <a:latin typeface="Times New Roman" panose="02020603050405020304" pitchFamily="18" charset="0"/>
                <a:cs typeface="Times New Roman" panose="02020603050405020304" pitchFamily="18" charset="0"/>
              </a:rPr>
              <a:t>Вчений секретар КАІ: </a:t>
            </a:r>
          </a:p>
        </p:txBody>
      </p:sp>
      <p:sp>
        <p:nvSpPr>
          <p:cNvPr id="5" name="Прямоугольник 4"/>
          <p:cNvSpPr/>
          <p:nvPr/>
        </p:nvSpPr>
        <p:spPr>
          <a:xfrm>
            <a:off x="1096192" y="697295"/>
            <a:ext cx="10182034" cy="830997"/>
          </a:xfrm>
          <a:prstGeom prst="rect">
            <a:avLst/>
          </a:prstGeom>
        </p:spPr>
        <p:txBody>
          <a:bodyPr wrap="square">
            <a:spAutoFit/>
          </a:bodyPr>
          <a:lstStyle/>
          <a:p>
            <a:pPr algn="ctr"/>
            <a:r>
              <a:rPr lang="uk-UA" sz="2400" b="1" dirty="0">
                <a:solidFill>
                  <a:srgbClr val="1E38B8"/>
                </a:solidFill>
                <a:latin typeface="Times New Roman" panose="02020603050405020304" pitchFamily="18" charset="0"/>
                <a:cs typeface="Times New Roman" panose="02020603050405020304" pitchFamily="18" charset="0"/>
              </a:rPr>
              <a:t>Документи, подані кафедрою, на засіданні якої здійснювалася публічна презентація здобувачем наукових результатів дисертації</a:t>
            </a:r>
          </a:p>
        </p:txBody>
      </p:sp>
    </p:spTree>
    <p:extLst>
      <p:ext uri="{BB962C8B-B14F-4D97-AF65-F5344CB8AC3E}">
        <p14:creationId xmlns:p14="http://schemas.microsoft.com/office/powerpoint/2010/main" val="81278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65151" y="1539532"/>
            <a:ext cx="10586619" cy="4955203"/>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uk-UA" sz="2200" dirty="0">
                <a:latin typeface="Times New Roman" panose="02020603050405020304" pitchFamily="18" charset="0"/>
                <a:cs typeface="Times New Roman" panose="02020603050405020304" pitchFamily="18" charset="0"/>
              </a:rPr>
              <a:t>приймає в</a:t>
            </a:r>
            <a:r>
              <a:rPr lang="x-none" sz="2200" dirty="0">
                <a:latin typeface="Times New Roman" panose="02020603050405020304" pitchFamily="18" charset="0"/>
                <a:cs typeface="Times New Roman" panose="02020603050405020304" pitchFamily="18" charset="0"/>
              </a:rPr>
              <a:t>ідомості про </a:t>
            </a:r>
            <a:r>
              <a:rPr lang="uk-UA" sz="2200" dirty="0">
                <a:latin typeface="Times New Roman" panose="02020603050405020304" pitchFamily="18" charset="0"/>
                <a:cs typeface="Times New Roman" panose="02020603050405020304" pitchFamily="18" charset="0"/>
              </a:rPr>
              <a:t>склад передбачуваних членів разової ради (у паперовому та електронному вигляді) (</a:t>
            </a:r>
            <a:r>
              <a:rPr lang="uk-UA" sz="2200" b="1" dirty="0">
                <a:solidFill>
                  <a:srgbClr val="1E38B8"/>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додаток 5</a:t>
            </a:r>
            <a:r>
              <a:rPr lang="uk-UA" sz="2200" dirty="0">
                <a:latin typeface="Times New Roman" panose="02020603050405020304" pitchFamily="18" charset="0"/>
                <a:cs typeface="Times New Roman" panose="02020603050405020304" pitchFamily="18" charset="0"/>
              </a:rPr>
              <a:t>);</a:t>
            </a:r>
          </a:p>
          <a:p>
            <a:pPr marL="342900" indent="-342900" algn="just">
              <a:spcBef>
                <a:spcPts val="600"/>
              </a:spcBef>
              <a:spcAft>
                <a:spcPts val="600"/>
              </a:spcAft>
              <a:buFont typeface="Wingdings" panose="05000000000000000000" pitchFamily="2" charset="2"/>
              <a:buChar char="Ø"/>
            </a:pPr>
            <a:r>
              <a:rPr lang="uk-UA" sz="2200" dirty="0">
                <a:latin typeface="Times New Roman" panose="02020603050405020304" pitchFamily="18" charset="0"/>
                <a:cs typeface="Times New Roman" panose="02020603050405020304" pitchFamily="18" charset="0"/>
              </a:rPr>
              <a:t>приймає копії дипломів про наукові ступені та атестатів про вчені звання голови разової ради, рецензентів та опонентів.</a:t>
            </a:r>
          </a:p>
          <a:p>
            <a:pPr marL="342900" indent="-34290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Вчена рада не пізніше ніж протягом двох місяців з дня отримання заяви здобувача утворює разову раду у складі п’яти осіб: </a:t>
            </a:r>
            <a:r>
              <a:rPr lang="uk-UA" sz="2200" b="1" dirty="0">
                <a:latin typeface="Times New Roman" panose="02020603050405020304" pitchFamily="18" charset="0"/>
                <a:cs typeface="Times New Roman" panose="02020603050405020304" pitchFamily="18" charset="0"/>
              </a:rPr>
              <a:t>голови разової ради, рецензентів (рецензента) та офіційних опонентів,</a:t>
            </a:r>
            <a:r>
              <a:rPr lang="uk-UA" sz="2200" dirty="0">
                <a:latin typeface="Times New Roman" panose="02020603050405020304" pitchFamily="18" charset="0"/>
                <a:cs typeface="Times New Roman" panose="02020603050405020304" pitchFamily="18" charset="0"/>
              </a:rPr>
              <a:t> </a:t>
            </a:r>
            <a:r>
              <a:rPr lang="uk-UA" sz="2200" b="1" dirty="0">
                <a:latin typeface="Times New Roman" panose="02020603050405020304" pitchFamily="18" charset="0"/>
                <a:cs typeface="Times New Roman" panose="02020603050405020304" pitchFamily="18" charset="0"/>
              </a:rPr>
              <a:t>дані про яких внесено до Єдиної державної електронної бази з питань освіти</a:t>
            </a:r>
            <a:r>
              <a:rPr lang="uk-UA" sz="2200" dirty="0">
                <a:latin typeface="Times New Roman" panose="02020603050405020304" pitchFamily="18" charset="0"/>
                <a:cs typeface="Times New Roman" panose="02020603050405020304" pitchFamily="18" charset="0"/>
              </a:rPr>
              <a:t> (крім наукових та науково-педагогічних працівників вищих військових навчальних закладів, закладів вищої освіти із специфічними умовами навчання, військових навчальних підрозділів закладів вищої освіти/наукових установ, наукових установ системи Міноборони). </a:t>
            </a:r>
          </a:p>
          <a:p>
            <a:pPr marL="342900" indent="-34290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Рішення вченої ради про утворення разової ради вводиться в дію наказом президента КАІ </a:t>
            </a:r>
            <a:r>
              <a:rPr lang="uk-UA" sz="2200" b="1" dirty="0">
                <a:solidFill>
                  <a:srgbClr val="C00000"/>
                </a:solidFill>
                <a:latin typeface="Times New Roman" panose="02020603050405020304" pitchFamily="18" charset="0"/>
                <a:cs typeface="Times New Roman" panose="02020603050405020304" pitchFamily="18" charset="0"/>
              </a:rPr>
              <a:t>протягом п’яти робочих днів.</a:t>
            </a:r>
            <a:endParaRPr lang="uk-UA" sz="2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65152" y="1134802"/>
            <a:ext cx="4032173" cy="430887"/>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Вчений секретар КАІ: </a:t>
            </a:r>
          </a:p>
        </p:txBody>
      </p:sp>
      <p:sp>
        <p:nvSpPr>
          <p:cNvPr id="5" name="Прямоугольник 4"/>
          <p:cNvSpPr/>
          <p:nvPr/>
        </p:nvSpPr>
        <p:spPr>
          <a:xfrm>
            <a:off x="1028700" y="454549"/>
            <a:ext cx="10182034"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Документи, подані кафедрою, на засіданні якої здійснювалася публічна презентація здобувачем наукових результатів дисертації</a:t>
            </a:r>
          </a:p>
        </p:txBody>
      </p:sp>
    </p:spTree>
    <p:extLst>
      <p:ext uri="{BB962C8B-B14F-4D97-AF65-F5344CB8AC3E}">
        <p14:creationId xmlns:p14="http://schemas.microsoft.com/office/powerpoint/2010/main" val="238709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0100" y="579735"/>
            <a:ext cx="10490200" cy="830997"/>
          </a:xfrm>
          <a:prstGeom prst="rect">
            <a:avLst/>
          </a:prstGeom>
        </p:spPr>
        <p:txBody>
          <a:bodyPr wrap="square">
            <a:spAutoFit/>
          </a:bodyPr>
          <a:lstStyle/>
          <a:p>
            <a:pPr algn="ctr"/>
            <a:r>
              <a:rPr lang="uk-UA" sz="2400" b="1" dirty="0">
                <a:solidFill>
                  <a:srgbClr val="C00000"/>
                </a:solidFill>
                <a:latin typeface="Times New Roman" panose="02020603050405020304" pitchFamily="18" charset="0"/>
                <a:cs typeface="Times New Roman" panose="02020603050405020304" pitchFamily="18" charset="0"/>
              </a:rPr>
              <a:t>Протягом п’яти робочих днів з дати видання наказу</a:t>
            </a:r>
            <a:r>
              <a:rPr lang="uk-UA" sz="2400" b="1" dirty="0">
                <a:solidFill>
                  <a:srgbClr val="1E38B8"/>
                </a:solidFill>
                <a:latin typeface="Times New Roman" panose="02020603050405020304" pitchFamily="18" charset="0"/>
                <a:cs typeface="Times New Roman" panose="02020603050405020304" pitchFamily="18" charset="0"/>
              </a:rPr>
              <a:t> </a:t>
            </a:r>
            <a:r>
              <a:rPr lang="uk-UA" sz="2400" b="1" dirty="0">
                <a:solidFill>
                  <a:srgbClr val="C00000"/>
                </a:solidFill>
                <a:latin typeface="Times New Roman" panose="02020603050405020304" pitchFamily="18" charset="0"/>
                <a:cs typeface="Times New Roman" panose="02020603050405020304" pitchFamily="18" charset="0"/>
              </a:rPr>
              <a:t>КАІ </a:t>
            </a:r>
          </a:p>
          <a:p>
            <a:pPr algn="ctr"/>
            <a:r>
              <a:rPr lang="uk-UA" sz="2400" b="1" dirty="0">
                <a:solidFill>
                  <a:srgbClr val="C00000"/>
                </a:solidFill>
                <a:latin typeface="Times New Roman" panose="02020603050405020304" pitchFamily="18" charset="0"/>
                <a:cs typeface="Times New Roman" panose="02020603050405020304" pitchFamily="18" charset="0"/>
              </a:rPr>
              <a:t>про утворення разової ради</a:t>
            </a:r>
            <a:r>
              <a:rPr lang="uk-UA" sz="2400" b="1" dirty="0">
                <a:solidFill>
                  <a:srgbClr val="1E38B8"/>
                </a:solidFill>
                <a:latin typeface="Times New Roman" panose="02020603050405020304" pitchFamily="18" charset="0"/>
                <a:cs typeface="Times New Roman" panose="02020603050405020304" pitchFamily="18" charset="0"/>
              </a:rPr>
              <a:t>  </a:t>
            </a:r>
          </a:p>
        </p:txBody>
      </p:sp>
      <p:sp>
        <p:nvSpPr>
          <p:cNvPr id="3" name="Прямоугольник 2"/>
          <p:cNvSpPr/>
          <p:nvPr/>
        </p:nvSpPr>
        <p:spPr>
          <a:xfrm>
            <a:off x="974987" y="2302209"/>
            <a:ext cx="10315313" cy="2831544"/>
          </a:xfrm>
          <a:prstGeom prst="rect">
            <a:avLst/>
          </a:prstGeom>
        </p:spPr>
        <p:txBody>
          <a:bodyPr wrap="square">
            <a:spAutoFit/>
          </a:bodyPr>
          <a:lstStyle/>
          <a:p>
            <a:pPr algn="just"/>
            <a:r>
              <a:rPr lang="uk-UA" sz="2200" dirty="0">
                <a:latin typeface="Times New Roman" panose="02020603050405020304" pitchFamily="18" charset="0"/>
                <a:cs typeface="Times New Roman" panose="02020603050405020304" pitchFamily="18" charset="0"/>
              </a:rPr>
              <a:t>1) здійснює оприлюднення на офіційному веб-сайті </a:t>
            </a:r>
            <a:r>
              <a:rPr lang="uk-UA" sz="2400" dirty="0">
                <a:latin typeface="Times New Roman" panose="02020603050405020304" pitchFamily="18" charset="0"/>
                <a:cs typeface="Times New Roman" panose="02020603050405020304" pitchFamily="18" charset="0"/>
              </a:rPr>
              <a:t>КАІ</a:t>
            </a:r>
            <a:r>
              <a:rPr lang="uk-UA" sz="2200" dirty="0">
                <a:latin typeface="Times New Roman" panose="02020603050405020304" pitchFamily="18" charset="0"/>
                <a:cs typeface="Times New Roman" panose="02020603050405020304" pitchFamily="18" charset="0"/>
              </a:rPr>
              <a:t> електронної копії дисертації з урахуванням вимог законодавства з питань державної таємниці та службової інформації у форматі </a:t>
            </a:r>
            <a:r>
              <a:rPr lang="en-US" sz="2200" dirty="0">
                <a:latin typeface="Times New Roman" panose="02020603050405020304" pitchFamily="18" charset="0"/>
                <a:cs typeface="Times New Roman" panose="02020603050405020304" pitchFamily="18" charset="0"/>
              </a:rPr>
              <a:t>PDF/A </a:t>
            </a:r>
            <a:r>
              <a:rPr lang="uk-UA" sz="2200" dirty="0">
                <a:latin typeface="Times New Roman" panose="02020603050405020304" pitchFamily="18" charset="0"/>
                <a:cs typeface="Times New Roman" panose="02020603050405020304" pitchFamily="18" charset="0"/>
              </a:rPr>
              <a:t>з текстовим шаром з накладенням електронного підпису здобувача, що базується на кваліфікованому сертифікаті електронного підпису (з використанням кваліфікованої електронної позначки часу), </a:t>
            </a:r>
            <a:r>
              <a:rPr lang="uk-UA" sz="2200" b="1" dirty="0">
                <a:latin typeface="Times New Roman" panose="02020603050405020304" pitchFamily="18" charset="0"/>
                <a:cs typeface="Times New Roman" panose="02020603050405020304" pitchFamily="18" charset="0"/>
              </a:rPr>
              <a:t>висновок про наукову новизну, теоретичне та практичне значення результатів дисертації, інформацію про склад разової ради, посилання на веб-сайт, де здійснюватиметься трансляція захисту дисертації;</a:t>
            </a:r>
          </a:p>
        </p:txBody>
      </p:sp>
      <p:sp>
        <p:nvSpPr>
          <p:cNvPr id="4" name="Прямоугольник 3"/>
          <p:cNvSpPr/>
          <p:nvPr/>
        </p:nvSpPr>
        <p:spPr>
          <a:xfrm>
            <a:off x="407623" y="1725930"/>
            <a:ext cx="4032173" cy="430887"/>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Вчений секретар КАІ: </a:t>
            </a:r>
          </a:p>
        </p:txBody>
      </p:sp>
    </p:spTree>
    <p:extLst>
      <p:ext uri="{BB962C8B-B14F-4D97-AF65-F5344CB8AC3E}">
        <p14:creationId xmlns:p14="http://schemas.microsoft.com/office/powerpoint/2010/main" val="1430053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9931" y="448365"/>
            <a:ext cx="10490200" cy="830997"/>
          </a:xfrm>
          <a:prstGeom prst="rect">
            <a:avLst/>
          </a:prstGeom>
        </p:spPr>
        <p:txBody>
          <a:bodyPr wrap="square">
            <a:spAutoFit/>
          </a:bodyPr>
          <a:lstStyle/>
          <a:p>
            <a:pPr algn="ctr"/>
            <a:r>
              <a:rPr lang="uk-UA" sz="2400" b="1" dirty="0">
                <a:solidFill>
                  <a:srgbClr val="C00000"/>
                </a:solidFill>
                <a:latin typeface="Times New Roman" panose="02020603050405020304" pitchFamily="18" charset="0"/>
                <a:cs typeface="Times New Roman" panose="02020603050405020304" pitchFamily="18" charset="0"/>
              </a:rPr>
              <a:t>Протягом п’яти робочих днів з дати видання наказу</a:t>
            </a:r>
            <a:r>
              <a:rPr lang="uk-UA" sz="2400" b="1" dirty="0">
                <a:solidFill>
                  <a:srgbClr val="1E38B8"/>
                </a:solidFill>
                <a:latin typeface="Times New Roman" panose="02020603050405020304" pitchFamily="18" charset="0"/>
                <a:cs typeface="Times New Roman" panose="02020603050405020304" pitchFamily="18" charset="0"/>
              </a:rPr>
              <a:t> </a:t>
            </a:r>
            <a:r>
              <a:rPr lang="uk-UA" sz="2400" b="1" dirty="0">
                <a:solidFill>
                  <a:srgbClr val="C00000"/>
                </a:solidFill>
                <a:latin typeface="Times New Roman" panose="02020603050405020304" pitchFamily="18" charset="0"/>
                <a:cs typeface="Times New Roman" panose="02020603050405020304" pitchFamily="18" charset="0"/>
              </a:rPr>
              <a:t>КАІ </a:t>
            </a:r>
          </a:p>
          <a:p>
            <a:pPr algn="ctr"/>
            <a:r>
              <a:rPr lang="uk-UA" sz="2400" b="1" dirty="0">
                <a:solidFill>
                  <a:srgbClr val="C00000"/>
                </a:solidFill>
                <a:latin typeface="Times New Roman" panose="02020603050405020304" pitchFamily="18" charset="0"/>
                <a:cs typeface="Times New Roman" panose="02020603050405020304" pitchFamily="18" charset="0"/>
              </a:rPr>
              <a:t>про утворення разової ради</a:t>
            </a:r>
            <a:r>
              <a:rPr lang="uk-UA" sz="2400" b="1" dirty="0">
                <a:solidFill>
                  <a:srgbClr val="1E38B8"/>
                </a:solidFill>
                <a:latin typeface="Times New Roman" panose="02020603050405020304" pitchFamily="18" charset="0"/>
                <a:cs typeface="Times New Roman" panose="02020603050405020304" pitchFamily="18" charset="0"/>
              </a:rPr>
              <a:t> </a:t>
            </a:r>
          </a:p>
        </p:txBody>
      </p:sp>
      <p:sp>
        <p:nvSpPr>
          <p:cNvPr id="3" name="Прямоугольник 2"/>
          <p:cNvSpPr/>
          <p:nvPr/>
        </p:nvSpPr>
        <p:spPr>
          <a:xfrm>
            <a:off x="1083631" y="1903393"/>
            <a:ext cx="10096500" cy="2769989"/>
          </a:xfrm>
          <a:prstGeom prst="rect">
            <a:avLst/>
          </a:prstGeom>
        </p:spPr>
        <p:txBody>
          <a:bodyPr wrap="square">
            <a:spAutoFit/>
          </a:bodyPr>
          <a:lstStyle/>
          <a:p>
            <a:pPr algn="just">
              <a:spcBef>
                <a:spcPts val="600"/>
              </a:spcBef>
              <a:spcAft>
                <a:spcPts val="600"/>
              </a:spcAft>
            </a:pPr>
            <a:r>
              <a:rPr lang="uk-UA" sz="2200" dirty="0">
                <a:latin typeface="Times New Roman" panose="02020603050405020304" pitchFamily="18" charset="0"/>
                <a:cs typeface="Times New Roman" panose="02020603050405020304" pitchFamily="18" charset="0"/>
              </a:rPr>
              <a:t>2) вносить інформацію про утворення разової ради до інформаційної системи НАЗЯВО (</a:t>
            </a:r>
            <a:r>
              <a:rPr lang="uk-UA" sz="2200" b="1" dirty="0">
                <a:solidFill>
                  <a:srgbClr val="1E38B8"/>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додаток 6</a:t>
            </a:r>
            <a:r>
              <a:rPr lang="uk-UA" sz="2200" dirty="0">
                <a:latin typeface="Times New Roman" panose="02020603050405020304" pitchFamily="18" charset="0"/>
                <a:cs typeface="Times New Roman" panose="02020603050405020304" pitchFamily="18" charset="0"/>
              </a:rPr>
              <a:t>);</a:t>
            </a:r>
          </a:p>
          <a:p>
            <a:pPr algn="just">
              <a:spcBef>
                <a:spcPts val="600"/>
              </a:spcBef>
              <a:spcAft>
                <a:spcPts val="600"/>
              </a:spcAft>
            </a:pPr>
            <a:r>
              <a:rPr lang="uk-UA" sz="2200" dirty="0">
                <a:latin typeface="Times New Roman" panose="02020603050405020304" pitchFamily="18" charset="0"/>
                <a:cs typeface="Times New Roman" panose="02020603050405020304" pitchFamily="18" charset="0"/>
              </a:rPr>
              <a:t>3) передає друкований примірник дисертації, підписаний здобувачем, до бібліотеки КАІ ;</a:t>
            </a:r>
          </a:p>
          <a:p>
            <a:pPr algn="just">
              <a:spcBef>
                <a:spcPts val="600"/>
              </a:spcBef>
              <a:spcAft>
                <a:spcPts val="600"/>
              </a:spcAft>
            </a:pPr>
            <a:r>
              <a:rPr lang="uk-UA" sz="2200" dirty="0">
                <a:latin typeface="Times New Roman" panose="02020603050405020304" pitchFamily="18" charset="0"/>
                <a:cs typeface="Times New Roman" panose="02020603050405020304" pitchFamily="18" charset="0"/>
              </a:rPr>
              <a:t>4) Відповідальна особа від КАІ (</a:t>
            </a:r>
            <a:r>
              <a:rPr lang="uk-UA" sz="2200" dirty="0" err="1">
                <a:latin typeface="Times New Roman" panose="02020603050405020304" pitchFamily="18" charset="0"/>
                <a:cs typeface="Times New Roman" panose="02020603050405020304" pitchFamily="18" charset="0"/>
              </a:rPr>
              <a:t>каб</a:t>
            </a:r>
            <a:r>
              <a:rPr lang="uk-UA" sz="2200" dirty="0">
                <a:latin typeface="Times New Roman" panose="02020603050405020304" pitchFamily="18" charset="0"/>
                <a:cs typeface="Times New Roman" panose="02020603050405020304" pitchFamily="18" charset="0"/>
              </a:rPr>
              <a:t>. 1-336) подає електронний примірник дисертації до державної наукової установи «Український інститут науково-технічної експертизи та інформації», а також до </a:t>
            </a:r>
            <a:r>
              <a:rPr lang="uk-UA" sz="2200" dirty="0" err="1">
                <a:latin typeface="Times New Roman" panose="02020603050405020304" pitchFamily="18" charset="0"/>
                <a:cs typeface="Times New Roman" panose="02020603050405020304" pitchFamily="18" charset="0"/>
              </a:rPr>
              <a:t>репозитарію</a:t>
            </a:r>
            <a:r>
              <a:rPr lang="uk-UA" sz="2200" dirty="0">
                <a:latin typeface="Times New Roman" panose="02020603050405020304" pitchFamily="18" charset="0"/>
                <a:cs typeface="Times New Roman" panose="02020603050405020304" pitchFamily="18" charset="0"/>
              </a:rPr>
              <a:t> КАІ .</a:t>
            </a:r>
          </a:p>
        </p:txBody>
      </p:sp>
      <p:sp>
        <p:nvSpPr>
          <p:cNvPr id="4" name="Прямоугольник 3"/>
          <p:cNvSpPr/>
          <p:nvPr/>
        </p:nvSpPr>
        <p:spPr>
          <a:xfrm>
            <a:off x="2908300" y="4695736"/>
            <a:ext cx="6978650" cy="1446550"/>
          </a:xfrm>
          <a:prstGeom prst="rect">
            <a:avLst/>
          </a:prstGeom>
        </p:spPr>
        <p:txBody>
          <a:bodyPr wrap="square">
            <a:spAutoFit/>
          </a:bodyPr>
          <a:lstStyle/>
          <a:p>
            <a:pPr algn="ctr"/>
            <a:r>
              <a:rPr lang="uk-UA" sz="2200" b="1" dirty="0">
                <a:solidFill>
                  <a:srgbClr val="C00000"/>
                </a:solidFill>
                <a:latin typeface="Times New Roman" panose="02020603050405020304" pitchFamily="18" charset="0"/>
                <a:cs typeface="Times New Roman" panose="02020603050405020304" pitchFamily="18" charset="0"/>
              </a:rPr>
              <a:t>Інформація про утворення разової ради вважається оприлюдненою з дня її внесення до інформаційної системи Національного агентства із забезпечення якості вищої освіти (НАЗЯВО)</a:t>
            </a:r>
          </a:p>
        </p:txBody>
      </p:sp>
      <p:sp>
        <p:nvSpPr>
          <p:cNvPr id="5" name="Прямоугольник 4"/>
          <p:cNvSpPr/>
          <p:nvPr/>
        </p:nvSpPr>
        <p:spPr>
          <a:xfrm>
            <a:off x="771180" y="1419374"/>
            <a:ext cx="4032173" cy="461665"/>
          </a:xfrm>
          <a:prstGeom prst="rect">
            <a:avLst/>
          </a:prstGeom>
        </p:spPr>
        <p:txBody>
          <a:bodyPr wrap="square">
            <a:spAutoFit/>
          </a:bodyPr>
          <a:lstStyle/>
          <a:p>
            <a:pPr algn="ctr"/>
            <a:r>
              <a:rPr lang="uk-UA" sz="2400" b="1" dirty="0">
                <a:solidFill>
                  <a:srgbClr val="1E38B8"/>
                </a:solidFill>
                <a:latin typeface="Times New Roman" panose="02020603050405020304" pitchFamily="18" charset="0"/>
                <a:cs typeface="Times New Roman" panose="02020603050405020304" pitchFamily="18" charset="0"/>
              </a:rPr>
              <a:t>Вчений секретар КАІ: </a:t>
            </a:r>
          </a:p>
        </p:txBody>
      </p:sp>
    </p:spTree>
    <p:extLst>
      <p:ext uri="{BB962C8B-B14F-4D97-AF65-F5344CB8AC3E}">
        <p14:creationId xmlns:p14="http://schemas.microsoft.com/office/powerpoint/2010/main" val="185425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8895" y="1319722"/>
            <a:ext cx="10703858" cy="3477875"/>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pPr>
            <a:r>
              <a:rPr lang="uk-UA" spc="-30" dirty="0">
                <a:solidFill>
                  <a:srgbClr val="1E38B8"/>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Закон України «Про вищу освіту» </a:t>
            </a:r>
            <a:endParaRPr lang="uk-UA" spc="-30" dirty="0">
              <a:solidFill>
                <a:srgbClr val="1E38B8"/>
              </a:solidFill>
              <a:latin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
            </a:pPr>
            <a:r>
              <a:rPr lang="uk-UA" spc="-30" dirty="0">
                <a:solidFill>
                  <a:srgbClr val="1E38B8"/>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Постанова Кабінету Міністрів України «Про затвердження Порядку підготовки здобувачів вищої освіти ступеня доктора філософії та доктора наук у закладах вищої освіти (наукових установах)» </a:t>
            </a:r>
            <a:r>
              <a:rPr lang="uk-UA" spc="-30">
                <a:solidFill>
                  <a:srgbClr val="1E38B8"/>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від 23.03.2016. </a:t>
            </a:r>
            <a:r>
              <a:rPr lang="uk-UA" spc="-30" dirty="0">
                <a:solidFill>
                  <a:srgbClr val="1E38B8"/>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№261 (в редакції Постанови КМУ від 19.05.2023 № 502) </a:t>
            </a:r>
            <a:endParaRPr lang="uk-UA" spc="-30" dirty="0">
              <a:solidFill>
                <a:srgbClr val="1E38B8"/>
              </a:solidFill>
              <a:latin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
            </a:pPr>
            <a:r>
              <a:rPr lang="uk-UA" spc="-30" dirty="0">
                <a:solidFill>
                  <a:srgbClr val="1E38B8"/>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Наказ МОН України «Про затвердження вимог до оформлення дисертації» від 12.01.2017 №40 </a:t>
            </a:r>
            <a:endParaRPr lang="uk-UA" spc="-30" dirty="0">
              <a:solidFill>
                <a:srgbClr val="1E38B8"/>
              </a:solidFill>
              <a:latin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
            </a:pPr>
            <a:r>
              <a:rPr lang="uk-UA" spc="-30" dirty="0">
                <a:solidFill>
                  <a:srgbClr val="1E38B8"/>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Постанова Кабінету Міністрів України «Порядок присудження ступеня доктора філософії та скасування рішення разової спеціалізованої вченої ради закладу вищої освіти, наукової установи про присудження ступеня доктора філософії» від 12. 01. 2022 №44 </a:t>
            </a:r>
            <a:endParaRPr lang="uk-UA" spc="-30" dirty="0">
              <a:solidFill>
                <a:srgbClr val="1E38B8"/>
              </a:solidFill>
              <a:latin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
            </a:pPr>
            <a:r>
              <a:rPr lang="uk-UA" spc="-30" dirty="0">
                <a:solidFill>
                  <a:srgbClr val="1E38B8"/>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Положення про організацію атестації здобувачів вищої освіти ступеня доктора філософії та доктора наук у Національному авіаційному університеті </a:t>
            </a:r>
            <a:r>
              <a:rPr lang="en-US" spc="-30" dirty="0">
                <a:solidFill>
                  <a:srgbClr val="1E38B8"/>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uk-UA" spc="-30" dirty="0">
                <a:solidFill>
                  <a:srgbClr val="1E38B8"/>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Положення)</a:t>
            </a:r>
            <a:endParaRPr lang="uk-UA" spc="-30" dirty="0">
              <a:solidFill>
                <a:srgbClr val="1E38B8"/>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57653" y="698435"/>
            <a:ext cx="3379067" cy="400110"/>
          </a:xfrm>
          <a:prstGeom prst="rect">
            <a:avLst/>
          </a:prstGeom>
        </p:spPr>
        <p:txBody>
          <a:bodyPr wrap="none">
            <a:spAutoFit/>
          </a:bodyPr>
          <a:lstStyle/>
          <a:p>
            <a:pPr algn="just">
              <a:spcBef>
                <a:spcPts val="600"/>
              </a:spcBef>
              <a:spcAft>
                <a:spcPts val="600"/>
              </a:spcAft>
            </a:pPr>
            <a:r>
              <a:rPr lang="uk-UA" sz="2000" b="1" dirty="0">
                <a:solidFill>
                  <a:srgbClr val="1E38B8"/>
                </a:solidFill>
                <a:latin typeface="Times New Roman" panose="02020603050405020304" pitchFamily="18" charset="0"/>
                <a:cs typeface="Times New Roman" panose="02020603050405020304" pitchFamily="18" charset="0"/>
              </a:rPr>
              <a:t>ОСНОВНІ ДОКУМЕНТИ: </a:t>
            </a:r>
          </a:p>
        </p:txBody>
      </p:sp>
    </p:spTree>
    <p:extLst>
      <p:ext uri="{BB962C8B-B14F-4D97-AF65-F5344CB8AC3E}">
        <p14:creationId xmlns:p14="http://schemas.microsoft.com/office/powerpoint/2010/main" val="4203846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541635"/>
            <a:ext cx="103632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Організація процедури розгляду дисертації у разовій спеціалізованій вченій раді документи, які подає здобувач до разової ради ((Вченому секретареві КАІ): </a:t>
            </a:r>
          </a:p>
        </p:txBody>
      </p:sp>
      <p:sp>
        <p:nvSpPr>
          <p:cNvPr id="4" name="Прямоугольник 3"/>
          <p:cNvSpPr/>
          <p:nvPr/>
        </p:nvSpPr>
        <p:spPr>
          <a:xfrm>
            <a:off x="787400" y="1311076"/>
            <a:ext cx="10566400" cy="4862870"/>
          </a:xfrm>
          <a:prstGeom prst="rect">
            <a:avLst/>
          </a:prstGeom>
        </p:spPr>
        <p:txBody>
          <a:bodyPr wrap="square">
            <a:spAutoFit/>
          </a:bodyPr>
          <a:lstStyle/>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Заяву щодо проведення його атестації (</a:t>
            </a:r>
            <a:r>
              <a:rPr lang="uk-UA" sz="1600" b="1" dirty="0">
                <a:solidFill>
                  <a:srgbClr val="1E38B8"/>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додаток 7</a:t>
            </a:r>
            <a:r>
              <a:rPr lang="uk-UA" sz="16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Копію першої сторінки паспорта громадянина України або паспортного документа іноземця.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Копію диплома магістра (спеціаліста). У разі коли документ про вищу освіту видано іноземним ЗВО, додатково подається копія документа про визнання іноземного документа про вищу освіту.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Копію свідоцтва про зміну імені (у разі потреби).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Дисертацію в друкованому та електронному вигляді.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Довідку про виконання відповідної ОНП.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Висновок наукового керівника/керівників.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Висновок про наукову новизну, теоретичне та практичне значення результатів дисертації у двох примірниках, підписаний головуючим засідання кафедри з обговорення результатів дисертації.</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Згоди передбачуваних голови, рецензентів та опонентів на участь у роботі разової ради.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Відомості про членів разової ради (у паперовому та електронному вигляді).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Довідки (у паперовому та електронному вигляді) з бібліотеки КАІ про наукові публікації (за науковим напрямом, за яким підготовлено дисертацію) пропонованих голови разової СВР, рецензентів та опонентів.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Довідка (у паперовому та електронному вигляді) з бібліотеки КАІ у про наукові публікації Здобувача, в яких висвітлені наукові результати дисертації.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Акт перевірки на плагіат рукопису дисертації. </a:t>
            </a:r>
          </a:p>
          <a:p>
            <a:pPr marL="342900" indent="-342900" algn="jus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Копії наукових публікацій, зарахованих за темою дисертації, на яких повинні бути зазначені вихідні дані відповідних видань</a:t>
            </a:r>
            <a:r>
              <a:rPr lang="uk-UA" sz="1600" dirty="0"/>
              <a:t>.</a:t>
            </a:r>
            <a:endParaRPr lang="uk-UA" sz="1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38200" y="5789224"/>
            <a:ext cx="10668000" cy="584775"/>
          </a:xfrm>
          <a:prstGeom prst="rect">
            <a:avLst/>
          </a:prstGeom>
        </p:spPr>
        <p:txBody>
          <a:bodyPr wrap="square">
            <a:spAutoFit/>
          </a:bodyPr>
          <a:lstStyle/>
          <a:p>
            <a:pPr algn="ctr"/>
            <a:r>
              <a:rPr lang="uk-UA" sz="1600" b="1" u="sng" dirty="0">
                <a:solidFill>
                  <a:srgbClr val="C00000"/>
                </a:solidFill>
                <a:latin typeface="Times New Roman" panose="02020603050405020304" pitchFamily="18" charset="0"/>
                <a:cs typeface="Times New Roman" panose="02020603050405020304" pitchFamily="18" charset="0"/>
              </a:rPr>
              <a:t>Усі вище перераховані документи, надаються разом із оригіналами, </a:t>
            </a:r>
          </a:p>
          <a:p>
            <a:pPr algn="ctr"/>
            <a:r>
              <a:rPr lang="uk-UA" sz="1600" b="1" u="sng" dirty="0">
                <a:solidFill>
                  <a:srgbClr val="C00000"/>
                </a:solidFill>
                <a:latin typeface="Times New Roman" panose="02020603050405020304" pitchFamily="18" charset="0"/>
                <a:cs typeface="Times New Roman" panose="02020603050405020304" pitchFamily="18" charset="0"/>
              </a:rPr>
              <a:t>які після прийняття заяви повертаються  Здобувачеві. </a:t>
            </a:r>
          </a:p>
        </p:txBody>
      </p:sp>
    </p:spTree>
    <p:extLst>
      <p:ext uri="{BB962C8B-B14F-4D97-AF65-F5344CB8AC3E}">
        <p14:creationId xmlns:p14="http://schemas.microsoft.com/office/powerpoint/2010/main" val="71921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7900" y="603935"/>
            <a:ext cx="10401300" cy="461665"/>
          </a:xfrm>
          <a:prstGeom prst="rect">
            <a:avLst/>
          </a:prstGeom>
        </p:spPr>
        <p:txBody>
          <a:bodyPr wrap="square">
            <a:spAutoFit/>
          </a:bodyPr>
          <a:lstStyle/>
          <a:p>
            <a:pPr algn="ctr"/>
            <a:r>
              <a:rPr lang="uk-UA" sz="2400" b="1" dirty="0">
                <a:solidFill>
                  <a:srgbClr val="1E38B8"/>
                </a:solidFill>
                <a:latin typeface="Times New Roman" panose="02020603050405020304" pitchFamily="18" charset="0"/>
                <a:cs typeface="Times New Roman" panose="02020603050405020304" pitchFamily="18" charset="0"/>
              </a:rPr>
              <a:t>Документи, які подає здобувач до разової ради</a:t>
            </a:r>
          </a:p>
        </p:txBody>
      </p:sp>
      <p:sp>
        <p:nvSpPr>
          <p:cNvPr id="3" name="Прямоугольник 2"/>
          <p:cNvSpPr/>
          <p:nvPr/>
        </p:nvSpPr>
        <p:spPr>
          <a:xfrm>
            <a:off x="812800" y="1256100"/>
            <a:ext cx="10566400" cy="5078313"/>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
            </a:pPr>
            <a:r>
              <a:rPr lang="uk-UA" b="1" dirty="0">
                <a:latin typeface="Times New Roman" panose="02020603050405020304" pitchFamily="18" charset="0"/>
                <a:cs typeface="Times New Roman" panose="02020603050405020304" pitchFamily="18" charset="0"/>
              </a:rPr>
              <a:t>Вчений секретар КАІ </a:t>
            </a:r>
            <a:r>
              <a:rPr lang="uk-UA" dirty="0">
                <a:latin typeface="Times New Roman" panose="02020603050405020304" pitchFamily="18" charset="0"/>
                <a:cs typeface="Times New Roman" panose="02020603050405020304" pitchFamily="18" charset="0"/>
              </a:rPr>
              <a:t>перевіряє наявність документів, їх оформлення і наносить на заяву Здобувача відповідну резолюцію, проставляє дату прийняття і свій підпис. </a:t>
            </a:r>
          </a:p>
          <a:p>
            <a:pPr marL="342900" indent="-342900" algn="just">
              <a:spcBef>
                <a:spcPts val="600"/>
              </a:spcBef>
              <a:spcAft>
                <a:spcPts val="600"/>
              </a:spcAft>
              <a:buFont typeface="Wingdings" panose="05000000000000000000" pitchFamily="2" charset="2"/>
              <a:buChar char="§"/>
            </a:pPr>
            <a:r>
              <a:rPr lang="uk-UA" b="1" dirty="0">
                <a:latin typeface="Times New Roman" panose="02020603050405020304" pitchFamily="18" charset="0"/>
                <a:cs typeface="Times New Roman" panose="02020603050405020304" pitchFamily="18" charset="0"/>
              </a:rPr>
              <a:t>Голова разової СВР </a:t>
            </a:r>
            <a:r>
              <a:rPr lang="uk-UA" dirty="0">
                <a:latin typeface="Times New Roman" panose="02020603050405020304" pitchFamily="18" charset="0"/>
                <a:cs typeface="Times New Roman" panose="02020603050405020304" pitchFamily="18" charset="0"/>
              </a:rPr>
              <a:t>приймає документи до розгляду, наносить на заяву Здобувача відповідну резолюцію, проставляє дату їх прийняття та свій підпис. </a:t>
            </a:r>
          </a:p>
          <a:p>
            <a:pPr marL="342900" indent="-34290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За результатами вивчення дисертації та наукових публікацій здобувача, зарахованих за темою дисертації</a:t>
            </a:r>
            <a:r>
              <a:rPr lang="uk-UA" dirty="0">
                <a:solidFill>
                  <a:srgbClr val="C00000"/>
                </a:solidFill>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протягом 45 календарних днів </a:t>
            </a:r>
            <a:r>
              <a:rPr lang="uk-UA" b="1" dirty="0">
                <a:latin typeface="Times New Roman" panose="02020603050405020304" pitchFamily="18" charset="0"/>
                <a:cs typeface="Times New Roman" panose="02020603050405020304" pitchFamily="18" charset="0"/>
              </a:rPr>
              <a:t>з дня оприлюднення інформації про утворення разової ради </a:t>
            </a:r>
            <a:r>
              <a:rPr lang="uk-UA" dirty="0">
                <a:latin typeface="Times New Roman" panose="02020603050405020304" pitchFamily="18" charset="0"/>
                <a:cs typeface="Times New Roman" panose="02020603050405020304" pitchFamily="18" charset="0"/>
              </a:rPr>
              <a:t>кожен рецензент подає разовій раді рецензію, а кожен офіційний опонент - відгук, в яких зазначають результати власної оцінки наукового рівня дисертації і наукових публікацій здобувача, зокрема новизни представлених теоретичних та/або експериментальних результатів проведених здобувачем досліджень, їх наукової обґрунтованості та відповідності темі дисертації, рівня виконання поставленого наукового завдання та оволодіння здобувачем методологією наукової діяльності. </a:t>
            </a:r>
          </a:p>
          <a:p>
            <a:pPr marL="342900" indent="-34290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Рецензенти та офіційні опоненти забезпечують об’єктивність підготовлених ними рецензій і відгуків. На рецензію (відгук) накладається кваліфікований електронний підпис рецензента (офіційного опонента) (з використанням кваліфікованої електронної позначки часу). Рецензент (офіційний опонент), який не є резидентом України, засвідчує рецензію (відгук) власним підписом, який скріплюється печаткою закладу за основним місцем роботи.</a:t>
            </a:r>
          </a:p>
        </p:txBody>
      </p:sp>
    </p:spTree>
    <p:extLst>
      <p:ext uri="{BB962C8B-B14F-4D97-AF65-F5344CB8AC3E}">
        <p14:creationId xmlns:p14="http://schemas.microsoft.com/office/powerpoint/2010/main" val="18112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100" y="481737"/>
            <a:ext cx="10325100" cy="1323439"/>
          </a:xfrm>
          <a:prstGeom prst="rect">
            <a:avLst/>
          </a:prstGeom>
        </p:spPr>
        <p:txBody>
          <a:bodyPr wrap="square">
            <a:spAutoFit/>
          </a:bodyPr>
          <a:lstStyle/>
          <a:p>
            <a:pPr algn="ctr"/>
            <a:r>
              <a:rPr lang="uk-UA" sz="2000" b="1" dirty="0">
                <a:solidFill>
                  <a:srgbClr val="1E38B8"/>
                </a:solidFill>
                <a:latin typeface="Times New Roman" panose="02020603050405020304" pitchFamily="18" charset="0"/>
                <a:cs typeface="Times New Roman" panose="02020603050405020304" pitchFamily="18" charset="0"/>
              </a:rPr>
              <a:t>Протягом трьох робочих днів з дня надходження до разової ради останньої рецензії (відгуку), але не раніше ніж через місяць з дня оприлюднення НАЗЯВО інформації про утворення разової ради (внесення змін до складу разової ради) </a:t>
            </a:r>
          </a:p>
          <a:p>
            <a:pPr algn="ctr"/>
            <a:r>
              <a:rPr lang="uk-UA" sz="2000" b="1" dirty="0">
                <a:solidFill>
                  <a:srgbClr val="1E38B8"/>
                </a:solidFill>
                <a:latin typeface="Times New Roman" panose="02020603050405020304" pitchFamily="18" charset="0"/>
                <a:cs typeface="Times New Roman" panose="02020603050405020304" pitchFamily="18" charset="0"/>
              </a:rPr>
              <a:t>(місяць для перевірки МОН відповідності складу разової ради): </a:t>
            </a:r>
          </a:p>
        </p:txBody>
      </p:sp>
      <p:sp>
        <p:nvSpPr>
          <p:cNvPr id="3" name="Прямоугольник 2"/>
          <p:cNvSpPr/>
          <p:nvPr/>
        </p:nvSpPr>
        <p:spPr>
          <a:xfrm>
            <a:off x="800100" y="1932444"/>
            <a:ext cx="10350500" cy="4247317"/>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разова рада призначає дату, час і місце проведення публічного захисту дисертації. Дата проведення публічного захисту дисертації призначається не раніше ніж через два тижні та не пізніше ніж через чотири тижні з дня надходження до разової ради останньої рецензії (відгуку), але </a:t>
            </a:r>
            <a:r>
              <a:rPr lang="uk-UA" sz="2000" b="1" dirty="0">
                <a:solidFill>
                  <a:srgbClr val="C00000"/>
                </a:solidFill>
                <a:latin typeface="Times New Roman" panose="02020603050405020304" pitchFamily="18" charset="0"/>
                <a:cs typeface="Times New Roman" panose="02020603050405020304" pitchFamily="18" charset="0"/>
              </a:rPr>
              <a:t>не раніше ніж через 30 календарних днів </a:t>
            </a:r>
            <a:r>
              <a:rPr lang="uk-UA" sz="2000" b="1" dirty="0">
                <a:latin typeface="Times New Roman" panose="02020603050405020304" pitchFamily="18" charset="0"/>
                <a:cs typeface="Times New Roman" panose="02020603050405020304" pitchFamily="18" charset="0"/>
              </a:rPr>
              <a:t>після оприлюднення інформації НАЗЯВО щодо складу разової ради</a:t>
            </a:r>
            <a:r>
              <a:rPr lang="uk-UA" sz="2000" dirty="0">
                <a:latin typeface="Times New Roman" panose="02020603050405020304" pitchFamily="18" charset="0"/>
                <a:cs typeface="Times New Roman" panose="02020603050405020304" pitchFamily="18" charset="0"/>
              </a:rPr>
              <a:t>. Інформація про дату, час і місце проведення публічного захисту дисертації здобувача оприлюднюється на офіційному веб-сайті КАІ та вноситься до інформаційної системи;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електронні копії рецензій (відгуків) у форматі </a:t>
            </a:r>
            <a:r>
              <a:rPr lang="en-US" sz="2000" dirty="0">
                <a:latin typeface="Times New Roman" panose="02020603050405020304" pitchFamily="18" charset="0"/>
                <a:cs typeface="Times New Roman" panose="02020603050405020304" pitchFamily="18" charset="0"/>
              </a:rPr>
              <a:t>PDF/</a:t>
            </a:r>
            <a:r>
              <a:rPr lang="uk-UA" sz="2000" dirty="0">
                <a:latin typeface="Times New Roman" panose="02020603050405020304" pitchFamily="18" charset="0"/>
                <a:cs typeface="Times New Roman" panose="02020603050405020304" pitchFamily="18" charset="0"/>
              </a:rPr>
              <a:t>А з текстовим шаром з накладенням електронного підпису рецензента (офіційного опонента), що базується на кваліфікованому сертифікаті електронного підпису (з використанням кваліфікованої електронної позначки часу), оприлюднюються на офіційному веб-сайті КАІ з урахуванням вимог законодавства з питань державної таємниці та службової інформації, а їх копії на вимогу здобувача надаються йому для ознайомлення.</a:t>
            </a:r>
          </a:p>
        </p:txBody>
      </p:sp>
    </p:spTree>
    <p:extLst>
      <p:ext uri="{BB962C8B-B14F-4D97-AF65-F5344CB8AC3E}">
        <p14:creationId xmlns:p14="http://schemas.microsoft.com/office/powerpoint/2010/main" val="201469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59906" y="486489"/>
            <a:ext cx="6536213" cy="400110"/>
          </a:xfrm>
          <a:prstGeom prst="rect">
            <a:avLst/>
          </a:prstGeom>
        </p:spPr>
        <p:txBody>
          <a:bodyPr wrap="none">
            <a:spAutoFit/>
          </a:bodyPr>
          <a:lstStyle/>
          <a:p>
            <a:r>
              <a:rPr lang="uk-UA" sz="2000" b="1" dirty="0">
                <a:solidFill>
                  <a:srgbClr val="1E38B8"/>
                </a:solidFill>
                <a:latin typeface="Times New Roman" panose="02020603050405020304" pitchFamily="18" charset="0"/>
                <a:cs typeface="Times New Roman" panose="02020603050405020304" pitchFamily="18" charset="0"/>
              </a:rPr>
              <a:t>Захист дисертації у разовій спеціалізованій вченій раді</a:t>
            </a:r>
          </a:p>
        </p:txBody>
      </p:sp>
      <p:sp>
        <p:nvSpPr>
          <p:cNvPr id="3" name="Прямоугольник 2"/>
          <p:cNvSpPr/>
          <p:nvPr/>
        </p:nvSpPr>
        <p:spPr>
          <a:xfrm>
            <a:off x="698500" y="886599"/>
            <a:ext cx="10871200" cy="5447645"/>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Публічний захист дисертації проводиться на засіданні разової ради, яке вважається правоможним за умови участі в ньому повного складу разової ради. </a:t>
            </a:r>
          </a:p>
          <a:p>
            <a:pPr marL="342900" indent="-342900" algn="just">
              <a:spcBef>
                <a:spcPts val="600"/>
              </a:spcBef>
              <a:spcAft>
                <a:spcPts val="600"/>
              </a:spcAf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У разі відсутності кворуму для проведення засідання разова рада приймає рішення про перенесення дати проведення захисту дисертації, призначаючи іншу дату не раніше ніж через два тижні та не пізніше ніж чотири тижні від попередньої дати. </a:t>
            </a:r>
          </a:p>
          <a:p>
            <a:pPr marL="342900" indent="-342900" algn="just">
              <a:spcBef>
                <a:spcPts val="600"/>
              </a:spcBef>
              <a:spcAft>
                <a:spcPts val="600"/>
              </a:spcAf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Протягом трьох робочих днів з дня прийняття рішення про зміну дати проведення захисту дисертації інформація про дату, час і місце проведення захисту дисертації оприлюднюється на офіційному веб-сайті КАІ та вноситься до інформаційної системи НАЗЯВО.</a:t>
            </a:r>
          </a:p>
          <a:p>
            <a:pPr marL="342900" indent="-342900" algn="just">
              <a:spcBef>
                <a:spcPts val="600"/>
              </a:spcBef>
              <a:spcAft>
                <a:spcPts val="600"/>
              </a:spcAf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Члени разової ради та/або здобувач можуть брати участь у засіданні разової ради за допомогою засобів </a:t>
            </a:r>
            <a:r>
              <a:rPr lang="uk-UA" sz="1600" dirty="0" err="1">
                <a:latin typeface="Times New Roman" panose="02020603050405020304" pitchFamily="18" charset="0"/>
                <a:cs typeface="Times New Roman" panose="02020603050405020304" pitchFamily="18" charset="0"/>
              </a:rPr>
              <a:t>відеозв’язку</a:t>
            </a:r>
            <a:r>
              <a:rPr lang="uk-UA" sz="1600" dirty="0">
                <a:latin typeface="Times New Roman" panose="02020603050405020304" pitchFamily="18" charset="0"/>
                <a:cs typeface="Times New Roman" panose="02020603050405020304" pitchFamily="18" charset="0"/>
              </a:rPr>
              <a:t> в режимі реального часу. </a:t>
            </a:r>
          </a:p>
          <a:p>
            <a:pPr marL="342900" indent="-342900" algn="just">
              <a:spcBef>
                <a:spcPts val="600"/>
              </a:spcBef>
              <a:spcAft>
                <a:spcPts val="600"/>
              </a:spcAf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КАІ забезпечує трансляцію захисту дисертації в режимі реального часу на своєму офіційному веб-сайті, а також відеозапис трансляції захисту дисертації з урахуванням вимог законодавства з питань державної таємниці та службової інформації, зокрема особами з інвалідністю. </a:t>
            </a:r>
          </a:p>
          <a:p>
            <a:pPr marL="342900" indent="-342900" algn="just">
              <a:spcBef>
                <a:spcPts val="600"/>
              </a:spcBef>
              <a:spcAft>
                <a:spcPts val="600"/>
              </a:spcAf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Якість і тривалість відеозапису трансляції захисту дисертації повинна бути достатньою для того, щоб повністю (без скорочень та інших видів редагування) відтворити процедуру захисту дисертації, в тому числі з виступами здобувача та членів разової ради, наукової дискусії, а також голосування кожного з членів ради. </a:t>
            </a:r>
          </a:p>
          <a:p>
            <a:pPr marL="342900" indent="-342900" algn="just">
              <a:spcBef>
                <a:spcPts val="600"/>
              </a:spcBef>
              <a:spcAft>
                <a:spcPts val="600"/>
              </a:spcAft>
              <a:buFont typeface="Wingdings" panose="05000000000000000000" pitchFamily="2" charset="2"/>
              <a:buChar char="§"/>
            </a:pPr>
            <a:r>
              <a:rPr lang="uk-UA" sz="1600" dirty="0">
                <a:latin typeface="Times New Roman" panose="02020603050405020304" pitchFamily="18" charset="0"/>
                <a:cs typeface="Times New Roman" panose="02020603050405020304" pitchFamily="18" charset="0"/>
              </a:rPr>
              <a:t>Відеозапис трансляції захисту дисертації разової ради фахівець Навчально-наукового інформаційно-обчислювального центру оприлюднює на офіційному веб-сайті КАІ не пізніше трьох робочих днів з дати проведення засідання</a:t>
            </a:r>
          </a:p>
        </p:txBody>
      </p:sp>
    </p:spTree>
    <p:extLst>
      <p:ext uri="{BB962C8B-B14F-4D97-AF65-F5344CB8AC3E}">
        <p14:creationId xmlns:p14="http://schemas.microsoft.com/office/powerpoint/2010/main" val="1606571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13806" y="920234"/>
            <a:ext cx="7819320" cy="461665"/>
          </a:xfrm>
          <a:prstGeom prst="rect">
            <a:avLst/>
          </a:prstGeom>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Захист дисертації у разовій спеціалізованій вченій раді</a:t>
            </a:r>
          </a:p>
        </p:txBody>
      </p:sp>
      <p:sp>
        <p:nvSpPr>
          <p:cNvPr id="3" name="Прямоугольник 2"/>
          <p:cNvSpPr/>
          <p:nvPr/>
        </p:nvSpPr>
        <p:spPr>
          <a:xfrm>
            <a:off x="1104900" y="1870839"/>
            <a:ext cx="10210800" cy="3416320"/>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Дисертація (разом з активним посиланням на неї в інформаційній системі), висновок про наукову новизну, теоретичне та практичне значення результатів дисертації, рецензії, відгуки, рішення разової ради про присудження ступеня доктора філософії, відеозапис трансляції захисту дисертації, оприлюднені КАІ з урахуванням вимог законодавства з питань державної таємниці та службової інформації, </a:t>
            </a:r>
            <a:r>
              <a:rPr lang="uk-UA" sz="2400" b="1" dirty="0">
                <a:latin typeface="Times New Roman" panose="02020603050405020304" pitchFamily="18" charset="0"/>
                <a:cs typeface="Times New Roman" panose="02020603050405020304" pitchFamily="18" charset="0"/>
              </a:rPr>
              <a:t>повинні бути доступними для вільного перегляду не менш як шість місяців з дати набрання чинності рішенням разової ради про присудження ступеня доктора філософії</a:t>
            </a:r>
            <a:r>
              <a:rPr lang="uk-UA"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040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2841" y="602734"/>
            <a:ext cx="4918334" cy="461665"/>
          </a:xfrm>
          <a:prstGeom prst="rect">
            <a:avLst/>
          </a:prstGeom>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Процедура засідання разової ради</a:t>
            </a:r>
          </a:p>
        </p:txBody>
      </p:sp>
      <p:sp>
        <p:nvSpPr>
          <p:cNvPr id="3" name="Прямоугольник 2"/>
          <p:cNvSpPr/>
          <p:nvPr/>
        </p:nvSpPr>
        <p:spPr>
          <a:xfrm>
            <a:off x="812800" y="1064399"/>
            <a:ext cx="10384758" cy="5078313"/>
          </a:xfrm>
          <a:prstGeom prst="rect">
            <a:avLst/>
          </a:prstGeom>
        </p:spPr>
        <p:txBody>
          <a:bodyPr wrap="square">
            <a:spAutoFit/>
          </a:bodyPr>
          <a:lstStyle/>
          <a:p>
            <a:pPr algn="just">
              <a:spcBef>
                <a:spcPts val="600"/>
              </a:spcBef>
              <a:spcAft>
                <a:spcPts val="600"/>
              </a:spcAft>
            </a:pPr>
            <a:r>
              <a:rPr lang="uk-UA" sz="2000" dirty="0">
                <a:latin typeface="Times New Roman" panose="02020603050405020304" pitchFamily="18" charset="0"/>
                <a:cs typeface="Times New Roman" panose="02020603050405020304" pitchFamily="18" charset="0"/>
              </a:rPr>
              <a:t>Голова та члени разової ради мають рівні права під час захисту дисертації Здобувачем.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Засідання разової ради в КАІ проводиться головою ради державною мовою за такою процедурою (</a:t>
            </a:r>
            <a:r>
              <a:rPr lang="uk-UA" sz="2000" b="1" dirty="0">
                <a:solidFill>
                  <a:srgbClr val="1E38B8"/>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додаток 8</a:t>
            </a:r>
            <a:r>
              <a:rPr lang="uk-UA" sz="2000" dirty="0">
                <a:latin typeface="Times New Roman" panose="02020603050405020304" pitchFamily="18" charset="0"/>
                <a:cs typeface="Times New Roman" panose="02020603050405020304" pitchFamily="18" charset="0"/>
              </a:rPr>
              <a:t>):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голова ради інформує її членів згідно з даними реєстраційної картки присутності членів ради про правочинність засідання;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голова ради інформує її членів про погоджену із Здобувачем мову, якою він буде викладати основні положення дисертації та відповідати на запитання, та доповідає про подані Здобувачем документи, їх відповідність встановленим вимогам;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здобувач викладає основні положення дисертації та відповідає на запитання, подані в усній чи письмовій формі;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здобувач відповідає на зауваження, які містяться у відгуках опонентів та зверненнях інших осіб, що надійшли до КАІ  у письмовому вигляді чи електронною поштою;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обговорюється </a:t>
            </a:r>
            <a:r>
              <a:rPr lang="uk-UA" sz="2000" dirty="0" err="1">
                <a:latin typeface="Times New Roman" panose="02020603050405020304" pitchFamily="18" charset="0"/>
                <a:cs typeface="Times New Roman" panose="02020603050405020304" pitchFamily="18" charset="0"/>
              </a:rPr>
              <a:t>проєкт</a:t>
            </a:r>
            <a:r>
              <a:rPr lang="uk-UA" sz="2000" dirty="0">
                <a:latin typeface="Times New Roman" panose="02020603050405020304" pitchFamily="18" charset="0"/>
                <a:cs typeface="Times New Roman" panose="02020603050405020304" pitchFamily="18" charset="0"/>
              </a:rPr>
              <a:t> рішення ради щодо присудження ступеня доктора філософії</a:t>
            </a:r>
          </a:p>
        </p:txBody>
      </p:sp>
    </p:spTree>
    <p:extLst>
      <p:ext uri="{BB962C8B-B14F-4D97-AF65-F5344CB8AC3E}">
        <p14:creationId xmlns:p14="http://schemas.microsoft.com/office/powerpoint/2010/main" val="3416035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2841" y="602734"/>
            <a:ext cx="4918334" cy="461665"/>
          </a:xfrm>
          <a:prstGeom prst="rect">
            <a:avLst/>
          </a:prstGeom>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Процедура засідання разової ради</a:t>
            </a:r>
          </a:p>
        </p:txBody>
      </p:sp>
      <p:sp>
        <p:nvSpPr>
          <p:cNvPr id="3" name="Прямоугольник 2"/>
          <p:cNvSpPr/>
          <p:nvPr/>
        </p:nvSpPr>
        <p:spPr>
          <a:xfrm>
            <a:off x="812800" y="1193443"/>
            <a:ext cx="10604500" cy="5016758"/>
          </a:xfrm>
          <a:prstGeom prst="rect">
            <a:avLst/>
          </a:prstGeom>
        </p:spPr>
        <p:txBody>
          <a:bodyPr wrap="square">
            <a:spAutoFit/>
          </a:bodyPr>
          <a:lstStyle/>
          <a:p>
            <a:pPr algn="just">
              <a:spcBef>
                <a:spcPts val="600"/>
              </a:spcBef>
              <a:spcAft>
                <a:spcPts val="600"/>
              </a:spcAft>
            </a:pPr>
            <a:r>
              <a:rPr lang="uk-UA" sz="2000" b="1" dirty="0">
                <a:latin typeface="Times New Roman" panose="02020603050405020304" pitchFamily="18" charset="0"/>
                <a:cs typeface="Times New Roman" panose="02020603050405020304" pitchFamily="18" charset="0"/>
              </a:rPr>
              <a:t>Під час атестації здобувача члени разової ради </a:t>
            </a:r>
            <a:r>
              <a:rPr lang="uk-UA" sz="2000" dirty="0">
                <a:latin typeface="Times New Roman" panose="02020603050405020304" pitchFamily="18" charset="0"/>
                <a:cs typeface="Times New Roman" panose="02020603050405020304" pitchFamily="18" charset="0"/>
              </a:rPr>
              <a:t>оцінюють науковий рівень його дисертації та наукових публікацій з урахуванням дотримання ним академічної доброчесності, а також встановлюють рівень набуття здобувачем теоретичних знань, відповідних умінь, навичок та компетентностей, які дали йому можливість одержати нові науково обґрунтовані теоретичні або експериментальні результати проведених ним досліджень і розв’язати конкретне наукове завдання у відповідній галузі знань, та оволодіння здобувачем методологією наукової та педагогічної діяльності.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Кожен член разової ради відкрито висловлює свою позицію за присудження або за відмову у присудженні ступеня доктора філософії. </a:t>
            </a:r>
          </a:p>
          <a:p>
            <a:pPr algn="just">
              <a:spcBef>
                <a:spcPts val="600"/>
              </a:spcBef>
              <a:spcAft>
                <a:spcPts val="600"/>
              </a:spcAft>
            </a:pPr>
            <a:r>
              <a:rPr lang="uk-UA" sz="2000" b="1" dirty="0">
                <a:latin typeface="Times New Roman" panose="02020603050405020304" pitchFamily="18" charset="0"/>
                <a:cs typeface="Times New Roman" panose="02020603050405020304" pitchFamily="18" charset="0"/>
              </a:rPr>
              <a:t>Рада приймає рішення шляхом відкритого голосування: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про присудження ступеня доктора філософії, якщо його підтримали не менше ніж чотири члени разової ради;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про відмову у присудженні ступеня доктора філософії, якщо його підтримали два чи більше членів разової ради.</a:t>
            </a:r>
          </a:p>
        </p:txBody>
      </p:sp>
    </p:spTree>
    <p:extLst>
      <p:ext uri="{BB962C8B-B14F-4D97-AF65-F5344CB8AC3E}">
        <p14:creationId xmlns:p14="http://schemas.microsoft.com/office/powerpoint/2010/main" val="19870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2841" y="602734"/>
            <a:ext cx="4918334" cy="461665"/>
          </a:xfrm>
          <a:prstGeom prst="rect">
            <a:avLst/>
          </a:prstGeom>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Процедура засідання разової ради</a:t>
            </a:r>
          </a:p>
        </p:txBody>
      </p:sp>
      <p:sp>
        <p:nvSpPr>
          <p:cNvPr id="3" name="Прямоугольник 2"/>
          <p:cNvSpPr/>
          <p:nvPr/>
        </p:nvSpPr>
        <p:spPr>
          <a:xfrm>
            <a:off x="800100" y="1064399"/>
            <a:ext cx="10667649" cy="4708981"/>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Голова разової ради оголошує результати голосування.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За результатами голосування оформлюється рішення разової ради про присудження (відмову у присудженні) ступеня доктора філософії за формою, затвердженою КАІ (</a:t>
            </a:r>
            <a:r>
              <a:rPr lang="uk-UA" sz="2000" b="1" dirty="0">
                <a:solidFill>
                  <a:srgbClr val="1E38B8"/>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додаток 9</a:t>
            </a:r>
            <a:r>
              <a:rPr lang="uk-UA" sz="2000" dirty="0">
                <a:latin typeface="Times New Roman" panose="02020603050405020304" pitchFamily="18" charset="0"/>
                <a:cs typeface="Times New Roman" panose="02020603050405020304" pitchFamily="18" charset="0"/>
              </a:rPr>
              <a:t>).</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У рішенні, яке підписується головою разової ради та скріплюється відбитком печатки КАІ , обов’язково зазначаються результати голосування членів разової ради.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Член разової ради має право викласти письмово окрему думку, в якій зазначити зауваження щодо дисертації, зокрема щодо дотримання здобувачем академічної доброчесності та/або щодо процедури захисту дисертації. Окрема думка додається до рішення разової ради про присудження (відмову у присудженні) ступеня доктора філософії і є його невід’ємною частиною.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Невід’ємною частиною рішення є також відеозапис трансляції захисту дисертації, на який накладається електронна печатка КАІ що базується на кваліфікованому сертифікаті електронної печатки.</a:t>
            </a:r>
          </a:p>
        </p:txBody>
      </p:sp>
    </p:spTree>
    <p:extLst>
      <p:ext uri="{BB962C8B-B14F-4D97-AF65-F5344CB8AC3E}">
        <p14:creationId xmlns:p14="http://schemas.microsoft.com/office/powerpoint/2010/main" val="1531279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2841" y="602734"/>
            <a:ext cx="4918334" cy="461665"/>
          </a:xfrm>
          <a:prstGeom prst="rect">
            <a:avLst/>
          </a:prstGeom>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Процедура засідання разової ради</a:t>
            </a:r>
          </a:p>
        </p:txBody>
      </p:sp>
      <p:sp>
        <p:nvSpPr>
          <p:cNvPr id="3" name="Прямоугольник 2"/>
          <p:cNvSpPr/>
          <p:nvPr/>
        </p:nvSpPr>
        <p:spPr>
          <a:xfrm>
            <a:off x="751808" y="1064399"/>
            <a:ext cx="10464800" cy="4985980"/>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Здобувач має право до початку голосування щодо присудження ступеня доктора філософії за письмовою заявою на ім’я голови разової ради зняти дисертацію із захисту, крім випадків виявлення разовою радою порушення академічної доброчесності в дисертації та/або наукових публікаціях, в яких висвітлені основні наукові результати дисертації. Здобувач може скористатися таким правом лише один раз. </a:t>
            </a:r>
          </a:p>
          <a:p>
            <a:pPr marL="285750" indent="-28575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Якщо разова рада виявила факти академічного плагіату, фабрикації чи фальсифікації у дисертації та/або наукових публікаціях, в яких висвітлені основні наукові результати дисертації, заява про зняття дисертації із захисту не приймається. У такому разі разова рада приймає рішення про відмову у присудженні ступеня доктора філософії без права повторного подання дисертації до захисту. </a:t>
            </a:r>
          </a:p>
          <a:p>
            <a:pPr marL="285750" indent="-28575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У разі прийняття радою рішення про відмову у присудженні ступеня доктора філософії усі виявлені радою протягом розгляду дисертації та висловлені під час її захисту недоліки, порушення та зауваження, що стали підставою для прийняття такого рішення, зазначаються у рішенні ради. </a:t>
            </a:r>
          </a:p>
          <a:p>
            <a:pPr marL="285750" indent="-28575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Здобувачеві надається засвідчена в установленому порядку копія зазначеного рішення та повертаються подані ним документи, крім заяви, висновку наукового керівника/керівників та висновку кафедри про наукову новизну, теоретичне та практичне значення результатів дисертації та одного примірника дисертації. </a:t>
            </a:r>
          </a:p>
        </p:txBody>
      </p:sp>
    </p:spTree>
    <p:extLst>
      <p:ext uri="{BB962C8B-B14F-4D97-AF65-F5344CB8AC3E}">
        <p14:creationId xmlns:p14="http://schemas.microsoft.com/office/powerpoint/2010/main" val="1448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4900" y="540435"/>
            <a:ext cx="98933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Прийняття разовою радою рішення про присудження ступеня доктора філософії та видача диплома доктора філософії </a:t>
            </a:r>
          </a:p>
        </p:txBody>
      </p:sp>
      <p:sp>
        <p:nvSpPr>
          <p:cNvPr id="3" name="Прямоугольник 2"/>
          <p:cNvSpPr/>
          <p:nvPr/>
        </p:nvSpPr>
        <p:spPr>
          <a:xfrm>
            <a:off x="800100" y="1388021"/>
            <a:ext cx="10629900" cy="4247317"/>
          </a:xfrm>
          <a:prstGeom prst="rect">
            <a:avLst/>
          </a:prstGeom>
        </p:spPr>
        <p:txBody>
          <a:bodyPr wrap="square">
            <a:spAutoFit/>
          </a:bodyPr>
          <a:lstStyle/>
          <a:p>
            <a:pPr algn="just">
              <a:spcBef>
                <a:spcPts val="600"/>
              </a:spcBef>
              <a:spcAft>
                <a:spcPts val="600"/>
              </a:spcAft>
            </a:pPr>
            <a:r>
              <a:rPr lang="uk-UA" sz="2000" dirty="0">
                <a:latin typeface="Times New Roman" panose="02020603050405020304" pitchFamily="18" charset="0"/>
                <a:cs typeface="Times New Roman" panose="02020603050405020304" pitchFamily="18" charset="0"/>
              </a:rPr>
              <a:t>Після прийняття разовою радою рішення про присудження (відмову у присудженні) ступеня доктора філософії Вчений секретар КАІ </a:t>
            </a:r>
            <a:r>
              <a:rPr lang="en-US" sz="2000" dirty="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a:p>
            <a:pPr marL="800100" lvl="1" indent="-342900" algn="just">
              <a:spcBef>
                <a:spcPts val="600"/>
              </a:spcBef>
              <a:spcAft>
                <a:spcPts val="600"/>
              </a:spcAft>
              <a:buFont typeface="Wingdings" panose="05000000000000000000" pitchFamily="2" charset="2"/>
              <a:buChar char="Ø"/>
            </a:pPr>
            <a:r>
              <a:rPr lang="uk-UA" sz="2000" b="1" dirty="0">
                <a:solidFill>
                  <a:srgbClr val="C00000"/>
                </a:solidFill>
                <a:latin typeface="Times New Roman" panose="02020603050405020304" pitchFamily="18" charset="0"/>
                <a:cs typeface="Times New Roman" panose="02020603050405020304" pitchFamily="18" charset="0"/>
              </a:rPr>
              <a:t>протягом трьох робочих днів </a:t>
            </a:r>
            <a:r>
              <a:rPr lang="uk-UA" sz="2000" dirty="0">
                <a:latin typeface="Times New Roman" panose="02020603050405020304" pitchFamily="18" charset="0"/>
                <a:cs typeface="Times New Roman" panose="02020603050405020304" pitchFamily="18" charset="0"/>
              </a:rPr>
              <a:t>оприлюднює рішення разової ради про присудження (відмову у присудженні) ступеня доктора філософії та відеозапис трансляції захисту дисертації (розміщує фахівець навчально-наукового інформаційно-обчислювального центру) на офіційному веб-сайті КАІ з урахуванням вимог законодавства з питань державної таємниці та службової інформації. </a:t>
            </a:r>
          </a:p>
          <a:p>
            <a:pPr marL="800100" lvl="1" indent="-342900" algn="just">
              <a:spcBef>
                <a:spcPts val="600"/>
              </a:spcBef>
              <a:spcAft>
                <a:spcPts val="600"/>
              </a:spcAft>
              <a:buFont typeface="Wingdings" panose="05000000000000000000" pitchFamily="2" charset="2"/>
              <a:buChar char="Ø"/>
            </a:pPr>
            <a:r>
              <a:rPr lang="uk-UA" sz="2000" b="1" dirty="0">
                <a:solidFill>
                  <a:srgbClr val="C00000"/>
                </a:solidFill>
                <a:latin typeface="Times New Roman" panose="02020603050405020304" pitchFamily="18" charset="0"/>
                <a:cs typeface="Times New Roman" panose="02020603050405020304" pitchFamily="18" charset="0"/>
              </a:rPr>
              <a:t>протягом п’яти робочих днів </a:t>
            </a:r>
            <a:r>
              <a:rPr lang="uk-UA" sz="2000" dirty="0">
                <a:latin typeface="Times New Roman" panose="02020603050405020304" pitchFamily="18" charset="0"/>
                <a:cs typeface="Times New Roman" panose="02020603050405020304" pitchFamily="18" charset="0"/>
              </a:rPr>
              <a:t>оприлюднює в інформаційній системі результати захисту дисертації та розміщує посилання на відеозапис трансляції захисту дисертації.</a:t>
            </a:r>
          </a:p>
          <a:p>
            <a:pPr marL="800100" lvl="1" indent="-342900" algn="just">
              <a:spcBef>
                <a:spcPts val="600"/>
              </a:spcBef>
              <a:spcAft>
                <a:spcPts val="600"/>
              </a:spcAf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 у разі зняття дисертації із захисту протягом трьох робочих днів з дати захисту дисертації оприлюднює інформацію про це на офіційному веб-сайті КАІ, а також подає її до інформаційної системи НАЗЯВО.</a:t>
            </a:r>
          </a:p>
        </p:txBody>
      </p:sp>
    </p:spTree>
    <p:extLst>
      <p:ext uri="{BB962C8B-B14F-4D97-AF65-F5344CB8AC3E}">
        <p14:creationId xmlns:p14="http://schemas.microsoft.com/office/powerpoint/2010/main" val="332520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0152" y="1303754"/>
            <a:ext cx="10718800" cy="4355038"/>
          </a:xfrm>
          <a:prstGeom prst="rect">
            <a:avLst/>
          </a:prstGeom>
        </p:spPr>
        <p:txBody>
          <a:bodyPr wrap="square">
            <a:spAutoFit/>
          </a:bodyPr>
          <a:lstStyle/>
          <a:p>
            <a:pPr algn="just"/>
            <a:r>
              <a:rPr lang="uk-UA" sz="2200" b="1" dirty="0">
                <a:latin typeface="Times New Roman" panose="02020603050405020304" pitchFamily="18" charset="0"/>
                <a:cs typeface="Times New Roman" panose="02020603050405020304" pitchFamily="18" charset="0"/>
              </a:rPr>
              <a:t>Здобувач ступеня доктора філософії </a:t>
            </a:r>
          </a:p>
          <a:p>
            <a:pPr marL="342900" indent="-34290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Здобувач ступеня доктора філософії (далі – здобувач) – особа, яка виконує в Університеті </a:t>
            </a:r>
            <a:r>
              <a:rPr lang="uk-UA" sz="2200" dirty="0" err="1">
                <a:latin typeface="Times New Roman" panose="02020603050405020304" pitchFamily="18" charset="0"/>
                <a:cs typeface="Times New Roman" panose="02020603050405020304" pitchFamily="18" charset="0"/>
              </a:rPr>
              <a:t>освітньо</a:t>
            </a:r>
            <a:r>
              <a:rPr lang="uk-UA" sz="2200" dirty="0">
                <a:latin typeface="Times New Roman" panose="02020603050405020304" pitchFamily="18" charset="0"/>
                <a:cs typeface="Times New Roman" panose="02020603050405020304" pitchFamily="18" charset="0"/>
              </a:rPr>
              <a:t>-наукову програму (ОНП) на третьому (</a:t>
            </a:r>
            <a:r>
              <a:rPr lang="uk-UA" sz="2200" dirty="0" err="1">
                <a:latin typeface="Times New Roman" panose="02020603050405020304" pitchFamily="18" charset="0"/>
                <a:cs typeface="Times New Roman" panose="02020603050405020304" pitchFamily="18" charset="0"/>
              </a:rPr>
              <a:t>освітньо</a:t>
            </a:r>
            <a:r>
              <a:rPr lang="uk-UA" sz="2200" dirty="0">
                <a:latin typeface="Times New Roman" panose="02020603050405020304" pitchFamily="18" charset="0"/>
                <a:cs typeface="Times New Roman" panose="02020603050405020304" pitchFamily="18" charset="0"/>
              </a:rPr>
              <a:t>-науковому) рівні вищої освіти з метою здобуття ступеня доктора філософії. </a:t>
            </a:r>
          </a:p>
          <a:p>
            <a:pPr marL="342900" indent="-34290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Здобувач, який виконує неакредитовану (ОНП) , має право у порядку, встановленому законодавством, на переведення до іншого закладу, який має акредитовану </a:t>
            </a:r>
            <a:r>
              <a:rPr lang="uk-UA" sz="2200" dirty="0" err="1">
                <a:latin typeface="Times New Roman" panose="02020603050405020304" pitchFamily="18" charset="0"/>
                <a:cs typeface="Times New Roman" panose="02020603050405020304" pitchFamily="18" charset="0"/>
              </a:rPr>
              <a:t>освітньо</a:t>
            </a:r>
            <a:r>
              <a:rPr lang="uk-UA" sz="2200" dirty="0">
                <a:latin typeface="Times New Roman" panose="02020603050405020304" pitchFamily="18" charset="0"/>
                <a:cs typeface="Times New Roman" panose="02020603050405020304" pitchFamily="18" charset="0"/>
              </a:rPr>
              <a:t>-наукову програму за відповідною спеціальністю (спеціальностями). </a:t>
            </a:r>
          </a:p>
          <a:p>
            <a:pPr marL="342900" indent="-34290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Ступінь доктора філософії здобувається на основі ступеня магістра (спеціаліста). </a:t>
            </a:r>
          </a:p>
          <a:p>
            <a:pPr marL="342900" indent="-34290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Здобувач має право отримати кваліфіковану допомогу з усіх питань, які пов’язані з проходженням процедури атестації у Відділі аспірантури та докторантури та Вченого секретаря КАІ.</a:t>
            </a:r>
          </a:p>
        </p:txBody>
      </p:sp>
      <p:sp>
        <p:nvSpPr>
          <p:cNvPr id="3" name="Прямоугольник 2"/>
          <p:cNvSpPr/>
          <p:nvPr/>
        </p:nvSpPr>
        <p:spPr>
          <a:xfrm>
            <a:off x="1333500" y="551934"/>
            <a:ext cx="8988871" cy="523220"/>
          </a:xfrm>
          <a:prstGeom prst="rect">
            <a:avLst/>
          </a:prstGeom>
        </p:spPr>
        <p:txBody>
          <a:bodyPr wrap="none">
            <a:spAutoFit/>
          </a:bodyPr>
          <a:lstStyle/>
          <a:p>
            <a:r>
              <a:rPr lang="uk-UA" sz="2800" b="1" dirty="0">
                <a:solidFill>
                  <a:srgbClr val="1E38B8"/>
                </a:solidFill>
                <a:latin typeface="Times New Roman" panose="02020603050405020304" pitchFamily="18" charset="0"/>
                <a:cs typeface="Times New Roman" panose="02020603050405020304" pitchFamily="18" charset="0"/>
              </a:rPr>
              <a:t>Учасники атестаційного процесу та їх компетентність</a:t>
            </a:r>
          </a:p>
        </p:txBody>
      </p:sp>
    </p:spTree>
    <p:extLst>
      <p:ext uri="{BB962C8B-B14F-4D97-AF65-F5344CB8AC3E}">
        <p14:creationId xmlns:p14="http://schemas.microsoft.com/office/powerpoint/2010/main" val="38802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4899" y="485017"/>
            <a:ext cx="9893300" cy="707886"/>
          </a:xfrm>
          <a:prstGeom prst="rect">
            <a:avLst/>
          </a:prstGeom>
        </p:spPr>
        <p:txBody>
          <a:bodyPr wrap="square">
            <a:spAutoFit/>
          </a:bodyPr>
          <a:lstStyle/>
          <a:p>
            <a:pPr algn="ctr"/>
            <a:r>
              <a:rPr lang="uk-UA" sz="2000" b="1" dirty="0">
                <a:solidFill>
                  <a:srgbClr val="1E38B8"/>
                </a:solidFill>
                <a:latin typeface="Times New Roman" panose="02020603050405020304" pitchFamily="18" charset="0"/>
                <a:cs typeface="Times New Roman" panose="02020603050405020304" pitchFamily="18" charset="0"/>
              </a:rPr>
              <a:t>Прийняття разовою радою рішення про присудження ступеня доктора філософії та видача диплома доктора філософії </a:t>
            </a:r>
          </a:p>
        </p:txBody>
      </p:sp>
      <p:sp>
        <p:nvSpPr>
          <p:cNvPr id="3" name="Прямоугольник 2"/>
          <p:cNvSpPr/>
          <p:nvPr/>
        </p:nvSpPr>
        <p:spPr>
          <a:xfrm>
            <a:off x="592859" y="1254458"/>
            <a:ext cx="10917381" cy="4901342"/>
          </a:xfrm>
          <a:prstGeom prst="rect">
            <a:avLst/>
          </a:prstGeom>
        </p:spPr>
        <p:txBody>
          <a:bodyPr wrap="square">
            <a:spAutoFit/>
          </a:bodyPr>
          <a:lstStyle/>
          <a:p>
            <a:pPr marL="285750" indent="-285750" algn="just">
              <a:spcBef>
                <a:spcPts val="300"/>
              </a:spcBef>
              <a:spcAft>
                <a:spcPts val="300"/>
              </a:spcAft>
              <a:buFont typeface="Wingdings" panose="05000000000000000000" pitchFamily="2" charset="2"/>
              <a:buChar char="§"/>
            </a:pPr>
            <a:r>
              <a:rPr lang="uk-UA" sz="1750" dirty="0">
                <a:latin typeface="Times New Roman" panose="02020603050405020304" pitchFamily="18" charset="0"/>
                <a:cs typeface="Times New Roman" panose="02020603050405020304" pitchFamily="18" charset="0"/>
              </a:rPr>
              <a:t>У разі зняття здобувачем дисертації із захисту або відмови разової ради у присудженні ступеня доктора філософії здобувач має право за умови доопрацювання подати дисертацію повторно до захисту не раніше ніж через рік, крім випадку якщо разова рада виявила факти академічного плагіату, фабрикації чи фальсифікації у дисертації та/або наукових публікаціях, в яких висвітлені основні наукові результати дисертації, заява про зняття дисертації із захисту не приймається. У такому разі разова рада приймає рішення про відмову у присудженні ступеня доктора філософії без права повторного подання дисертації до захисту). </a:t>
            </a:r>
          </a:p>
          <a:p>
            <a:pPr marL="285750" indent="-285750" algn="just">
              <a:spcBef>
                <a:spcPts val="300"/>
              </a:spcBef>
              <a:spcAft>
                <a:spcPts val="300"/>
              </a:spcAft>
              <a:buFont typeface="Wingdings" panose="05000000000000000000" pitchFamily="2" charset="2"/>
              <a:buChar char="§"/>
            </a:pPr>
            <a:r>
              <a:rPr lang="uk-UA" sz="1750" dirty="0">
                <a:latin typeface="Times New Roman" panose="02020603050405020304" pitchFamily="18" charset="0"/>
                <a:cs typeface="Times New Roman" panose="02020603050405020304" pitchFamily="18" charset="0"/>
              </a:rPr>
              <a:t>Повторний захист дисертації після її доопрацювання можливий за умови отримання здобувачем повторно висновку про наукову новизну, теоретичне та практичне значення результатів дисертації. </a:t>
            </a:r>
          </a:p>
          <a:p>
            <a:pPr marL="285750" indent="-285750" algn="just">
              <a:spcBef>
                <a:spcPts val="300"/>
              </a:spcBef>
              <a:spcAft>
                <a:spcPts val="300"/>
              </a:spcAft>
              <a:buFont typeface="Wingdings" panose="05000000000000000000" pitchFamily="2" charset="2"/>
              <a:buChar char="§"/>
            </a:pPr>
            <a:r>
              <a:rPr lang="uk-UA" sz="1750" dirty="0">
                <a:latin typeface="Times New Roman" panose="02020603050405020304" pitchFamily="18" charset="0"/>
                <a:cs typeface="Times New Roman" panose="02020603050405020304" pitchFamily="18" charset="0"/>
              </a:rPr>
              <a:t>На підставі рішення разової ради про присудження ступеня доктора філософії КАІ не раніше ніж </a:t>
            </a:r>
            <a:r>
              <a:rPr lang="uk-UA" sz="1750" b="1" dirty="0">
                <a:solidFill>
                  <a:srgbClr val="C00000"/>
                </a:solidFill>
                <a:latin typeface="Times New Roman" panose="02020603050405020304" pitchFamily="18" charset="0"/>
                <a:cs typeface="Times New Roman" panose="02020603050405020304" pitchFamily="18" charset="0"/>
              </a:rPr>
              <a:t>через 15 та не пізніше ніж через 30 календарних днів</a:t>
            </a:r>
            <a:r>
              <a:rPr lang="uk-UA" sz="1750" dirty="0">
                <a:latin typeface="Times New Roman" panose="02020603050405020304" pitchFamily="18" charset="0"/>
                <a:cs typeface="Times New Roman" panose="02020603050405020304" pitchFamily="18" charset="0"/>
              </a:rPr>
              <a:t> з дня захисту дисертації видає наказ про видачу здобувачеві диплома доктора філософії та додатка до нього європейського зразка (</a:t>
            </a:r>
            <a:r>
              <a:rPr lang="uk-UA" sz="1750" dirty="0" err="1">
                <a:latin typeface="Times New Roman" panose="02020603050405020304" pitchFamily="18" charset="0"/>
                <a:cs typeface="Times New Roman" panose="02020603050405020304" pitchFamily="18" charset="0"/>
              </a:rPr>
              <a:t>проєкт</a:t>
            </a:r>
            <a:r>
              <a:rPr lang="uk-UA" sz="1750" dirty="0">
                <a:latin typeface="Times New Roman" panose="02020603050405020304" pitchFamily="18" charset="0"/>
                <a:cs typeface="Times New Roman" panose="02020603050405020304" pitchFamily="18" charset="0"/>
              </a:rPr>
              <a:t> наказу вносить відділ аспірантури та докторантури (відповідальний за атестацію </a:t>
            </a:r>
            <a:r>
              <a:rPr lang="en-US" sz="1750" dirty="0">
                <a:latin typeface="Times New Roman" panose="02020603050405020304" pitchFamily="18" charset="0"/>
                <a:cs typeface="Times New Roman" panose="02020603050405020304" pitchFamily="18" charset="0"/>
              </a:rPr>
              <a:t>PhD). </a:t>
            </a:r>
            <a:r>
              <a:rPr lang="uk-UA" sz="1750" dirty="0">
                <a:latin typeface="Times New Roman" panose="02020603050405020304" pitchFamily="18" charset="0"/>
                <a:cs typeface="Times New Roman" panose="02020603050405020304" pitchFamily="18" charset="0"/>
              </a:rPr>
              <a:t>Прийняття разовою радою рішення про присудження ступеня доктора філософії та видача диплома доктора філософії .</a:t>
            </a:r>
          </a:p>
          <a:p>
            <a:pPr marL="285750" indent="-285750" algn="just">
              <a:spcBef>
                <a:spcPts val="300"/>
              </a:spcBef>
              <a:spcAft>
                <a:spcPts val="300"/>
              </a:spcAft>
              <a:buFont typeface="Wingdings" panose="05000000000000000000" pitchFamily="2" charset="2"/>
              <a:buChar char="§"/>
            </a:pPr>
            <a:r>
              <a:rPr lang="uk-UA" sz="1750" dirty="0">
                <a:latin typeface="Times New Roman" panose="02020603050405020304" pitchFamily="18" charset="0"/>
                <a:cs typeface="Times New Roman" panose="02020603050405020304" pitchFamily="18" charset="0"/>
              </a:rPr>
              <a:t>Якщо </a:t>
            </a:r>
            <a:r>
              <a:rPr lang="uk-UA" sz="1750" b="1" dirty="0">
                <a:solidFill>
                  <a:srgbClr val="C00000"/>
                </a:solidFill>
                <a:latin typeface="Times New Roman" panose="02020603050405020304" pitchFamily="18" charset="0"/>
                <a:cs typeface="Times New Roman" panose="02020603050405020304" pitchFamily="18" charset="0"/>
              </a:rPr>
              <a:t>протягом 15 календарних днів з дня захисту дисертації </a:t>
            </a:r>
            <a:r>
              <a:rPr lang="uk-UA" sz="1750" dirty="0">
                <a:latin typeface="Times New Roman" panose="02020603050405020304" pitchFamily="18" charset="0"/>
                <a:cs typeface="Times New Roman" panose="02020603050405020304" pitchFamily="18" charset="0"/>
              </a:rPr>
              <a:t>КАІ було виявлено порушення встановленої цим Положенням процедури захисту дисертації або до КАІ надійшло повідомлення про таке порушення, наказ ректора про видачу здобувачеві диплома доктора філософії видається у разі прийняття вченою радою КАІ рішення про залишення рішення разової ради в силі (</a:t>
            </a:r>
            <a:r>
              <a:rPr lang="uk-UA" sz="1750" dirty="0" err="1">
                <a:latin typeface="Times New Roman" panose="02020603050405020304" pitchFamily="18" charset="0"/>
                <a:cs typeface="Times New Roman" panose="02020603050405020304" pitchFamily="18" charset="0"/>
              </a:rPr>
              <a:t>проєкт</a:t>
            </a:r>
            <a:r>
              <a:rPr lang="uk-UA" sz="1750" dirty="0">
                <a:latin typeface="Times New Roman" panose="02020603050405020304" pitchFamily="18" charset="0"/>
                <a:cs typeface="Times New Roman" panose="02020603050405020304" pitchFamily="18" charset="0"/>
              </a:rPr>
              <a:t> наказу вносить вчений секретар КАІ).</a:t>
            </a:r>
          </a:p>
        </p:txBody>
      </p:sp>
    </p:spTree>
    <p:extLst>
      <p:ext uri="{BB962C8B-B14F-4D97-AF65-F5344CB8AC3E}">
        <p14:creationId xmlns:p14="http://schemas.microsoft.com/office/powerpoint/2010/main" val="2262213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4900" y="540435"/>
            <a:ext cx="98933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Прийняття разовою радою рішення про присудження ступеня доктора філософії та видача диплома доктора філософії </a:t>
            </a:r>
          </a:p>
        </p:txBody>
      </p:sp>
      <p:sp>
        <p:nvSpPr>
          <p:cNvPr id="3" name="Прямоугольник 2"/>
          <p:cNvSpPr/>
          <p:nvPr/>
        </p:nvSpPr>
        <p:spPr>
          <a:xfrm>
            <a:off x="787400" y="1625243"/>
            <a:ext cx="10617200" cy="3477875"/>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Рішення разової ради про присудження ступеня доктора філософії набирає чинності з дати набрання чинності наказом КАІ про видачу диплома доктора філософії. </a:t>
            </a:r>
          </a:p>
          <a:p>
            <a:pPr marL="342900" indent="-342900" algn="just">
              <a:spcBef>
                <a:spcPts val="600"/>
              </a:spcBef>
              <a:spcAft>
                <a:spcPts val="600"/>
              </a:spcAf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Диплом доктора філософії оформляється за формою, затвердженою МОН України та Університетом, та видається здобувачеві у порядку, встановленому КАІ. Відшкодування витрат на виготовлення бланків диплома доктора філософії здійснюється відповідно до законодавства. У разі втрати, знищення або пошкодження диплома доктора філософії КАІ видає його дублікат з новим порядковим номером та інформацією. </a:t>
            </a:r>
          </a:p>
          <a:p>
            <a:pPr marL="342900" indent="-342900" algn="just">
              <a:spcBef>
                <a:spcPts val="600"/>
              </a:spcBef>
              <a:spcAft>
                <a:spcPts val="600"/>
              </a:spcAft>
              <a:buFont typeface="Wingdings" panose="05000000000000000000" pitchFamily="2" charset="2"/>
              <a:buChar char="§"/>
            </a:pPr>
            <a:r>
              <a:rPr lang="uk-UA" sz="2000" b="1" spc="-30" dirty="0">
                <a:latin typeface="Times New Roman" panose="02020603050405020304" pitchFamily="18" charset="0"/>
                <a:cs typeface="Times New Roman" panose="02020603050405020304" pitchFamily="18" charset="0"/>
              </a:rPr>
              <a:t>Протягом десяти робочих днів </a:t>
            </a:r>
            <a:r>
              <a:rPr lang="uk-UA" sz="2000" spc="-30" dirty="0">
                <a:latin typeface="Times New Roman" panose="02020603050405020304" pitchFamily="18" charset="0"/>
                <a:cs typeface="Times New Roman" panose="02020603050405020304" pitchFamily="18" charset="0"/>
              </a:rPr>
              <a:t>з дня видачі диплома доктора філософії (Вчений секретар КАІ</a:t>
            </a:r>
            <a:r>
              <a:rPr lang="en-US" sz="2000" spc="-30" dirty="0">
                <a:latin typeface="Times New Roman" panose="02020603050405020304" pitchFamily="18" charset="0"/>
                <a:cs typeface="Times New Roman" panose="02020603050405020304" pitchFamily="18" charset="0"/>
              </a:rPr>
              <a:t>) </a:t>
            </a:r>
            <a:r>
              <a:rPr lang="uk-UA" sz="2000" spc="-30" dirty="0">
                <a:latin typeface="Times New Roman" panose="02020603050405020304" pitchFamily="18" charset="0"/>
                <a:cs typeface="Times New Roman" panose="02020603050405020304" pitchFamily="18" charset="0"/>
              </a:rPr>
              <a:t>додає копію рішення разової ради про присудження ступеня доктора філософії, засвідчену головою разової ради, до примірника дисертації, що зберігається у бібліотеці КАІ.</a:t>
            </a:r>
          </a:p>
        </p:txBody>
      </p:sp>
    </p:spTree>
    <p:extLst>
      <p:ext uri="{BB962C8B-B14F-4D97-AF65-F5344CB8AC3E}">
        <p14:creationId xmlns:p14="http://schemas.microsoft.com/office/powerpoint/2010/main" val="1190658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4900" y="540435"/>
            <a:ext cx="98933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Прийняття разовою радою рішення про присудження ступеня доктора філософії та видача диплома доктора філософії </a:t>
            </a:r>
          </a:p>
        </p:txBody>
      </p:sp>
      <p:sp>
        <p:nvSpPr>
          <p:cNvPr id="3" name="Прямоугольник 2"/>
          <p:cNvSpPr/>
          <p:nvPr/>
        </p:nvSpPr>
        <p:spPr>
          <a:xfrm>
            <a:off x="799193" y="1631940"/>
            <a:ext cx="10504714" cy="3293209"/>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Висновок про наукову новизну, теоретичне та практичне значення результатів дисертації, рецензії, відгуки, рішення разової ради про присудження ступеня доктора філософії та відеозапис трансляції захисту дисертації додається до особової справи здобувача. </a:t>
            </a:r>
          </a:p>
          <a:p>
            <a:pPr marL="342900" indent="-34290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Усі документи, що стосуються розгляду дисертації та проведення її захисту в раді, долучаються до особової справи Здобувача, який зберігається у Архіві КАІ </a:t>
            </a:r>
            <a:r>
              <a:rPr lang="uk-UA" sz="2200" b="1" dirty="0">
                <a:solidFill>
                  <a:srgbClr val="C00000"/>
                </a:solidFill>
                <a:latin typeface="Times New Roman" panose="02020603050405020304" pitchFamily="18" charset="0"/>
                <a:cs typeface="Times New Roman" panose="02020603050405020304" pitchFamily="18" charset="0"/>
              </a:rPr>
              <a:t>протягом десяти років </a:t>
            </a:r>
            <a:r>
              <a:rPr lang="uk-UA" sz="2200" dirty="0">
                <a:latin typeface="Times New Roman" panose="02020603050405020304" pitchFamily="18" charset="0"/>
                <a:cs typeface="Times New Roman" panose="02020603050405020304" pitchFamily="18" charset="0"/>
              </a:rPr>
              <a:t>з дати набрання чинності наказу КАІ про видачу диплома доктора філософії, а рішення разової ради щодо присудження ступеня доктора філософії та один примірник дисертації підлягають постійному зберіганню. </a:t>
            </a:r>
          </a:p>
        </p:txBody>
      </p:sp>
    </p:spTree>
    <p:extLst>
      <p:ext uri="{BB962C8B-B14F-4D97-AF65-F5344CB8AC3E}">
        <p14:creationId xmlns:p14="http://schemas.microsoft.com/office/powerpoint/2010/main" val="2407812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5042" y="511464"/>
            <a:ext cx="4957639" cy="461665"/>
          </a:xfrm>
          <a:prstGeom prst="rect">
            <a:avLst/>
          </a:prstGeom>
          <a:noFill/>
          <a:ln>
            <a:solidFill>
              <a:schemeClr val="bg1"/>
            </a:solidFill>
          </a:ln>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Перелік атестаційних документів</a:t>
            </a:r>
            <a:r>
              <a:rPr lang="uk-UA" dirty="0"/>
              <a:t>: </a:t>
            </a:r>
          </a:p>
        </p:txBody>
      </p:sp>
      <p:sp>
        <p:nvSpPr>
          <p:cNvPr id="3" name="Прямоугольник 2"/>
          <p:cNvSpPr/>
          <p:nvPr/>
        </p:nvSpPr>
        <p:spPr>
          <a:xfrm>
            <a:off x="783807" y="973129"/>
            <a:ext cx="10617200" cy="5016758"/>
          </a:xfrm>
          <a:prstGeom prst="rect">
            <a:avLst/>
          </a:prstGeom>
        </p:spPr>
        <p:txBody>
          <a:bodyPr wrap="square">
            <a:spAutoFit/>
          </a:bodyPr>
          <a:lstStyle/>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Копія наказу КАІ про утворення разової ради.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Заява Здобувача щодо проведення його атестації (</a:t>
            </a:r>
            <a:r>
              <a:rPr lang="uk-UA" sz="2000" b="1" spc="-30" dirty="0">
                <a:solidFill>
                  <a:srgbClr val="1E38B8"/>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додаток 7</a:t>
            </a:r>
            <a:r>
              <a:rPr lang="uk-UA" sz="2000" spc="-3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Довідка про виконання ОНП.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Висновок наукового керівника/керівників.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Висновок про наукову новизну, теоретичне та практичне значення результатів дисертації.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Згоди передбачуваних голови, рецензентів та офіційних опонентів на участь у роботі разової ради (</a:t>
            </a:r>
            <a:r>
              <a:rPr lang="uk-UA" sz="2000" b="1" spc="-30" dirty="0">
                <a:solidFill>
                  <a:srgbClr val="1E38B8"/>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додаток 3</a:t>
            </a:r>
            <a:r>
              <a:rPr lang="uk-UA" sz="2000" spc="-3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Довідка про наукові публікації Здобувача, в яких висвітлені наукові результати дисертації (</a:t>
            </a:r>
            <a:r>
              <a:rPr lang="uk-UA" sz="2000" b="1" spc="-30" dirty="0">
                <a:solidFill>
                  <a:srgbClr val="1E38B8"/>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додаток 4</a:t>
            </a:r>
            <a:r>
              <a:rPr lang="uk-UA" sz="2000" spc="-3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Відомості про членів разової ради (за науковим напрямом, за яким підготовлено дисертацію) голови, рецензентів та офіційних опонентів (</a:t>
            </a:r>
            <a:r>
              <a:rPr lang="uk-UA" sz="2000" b="1" spc="-30" dirty="0">
                <a:solidFill>
                  <a:srgbClr val="1E38B8"/>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додаток 10</a:t>
            </a:r>
            <a:r>
              <a:rPr lang="uk-UA" sz="2000" spc="-3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Акт перевірки на плагіат дисертації.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Копія свідоцтва про зміну імені (у разі потреби).</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Документ, що підтверджує факт передавання до бібліотеки КАІ копії рішення разової ради про присудження ступеня доктора філософії, засвідченої головою разової ради.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Копія наказу президента КАІ про видачу диплома доктора філософії. </a:t>
            </a:r>
          </a:p>
        </p:txBody>
      </p:sp>
    </p:spTree>
    <p:extLst>
      <p:ext uri="{BB962C8B-B14F-4D97-AF65-F5344CB8AC3E}">
        <p14:creationId xmlns:p14="http://schemas.microsoft.com/office/powerpoint/2010/main" val="3316163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5043" y="463034"/>
            <a:ext cx="4957639" cy="461665"/>
          </a:xfrm>
          <a:prstGeom prst="rect">
            <a:avLst/>
          </a:prstGeom>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Перелік атестаційних документів</a:t>
            </a:r>
            <a:r>
              <a:rPr lang="uk-UA" dirty="0"/>
              <a:t>: </a:t>
            </a:r>
          </a:p>
        </p:txBody>
      </p:sp>
      <p:sp>
        <p:nvSpPr>
          <p:cNvPr id="3" name="Прямоугольник 2"/>
          <p:cNvSpPr/>
          <p:nvPr/>
        </p:nvSpPr>
        <p:spPr>
          <a:xfrm>
            <a:off x="802409" y="924699"/>
            <a:ext cx="10782300" cy="5016758"/>
          </a:xfrm>
          <a:prstGeom prst="rect">
            <a:avLst/>
          </a:prstGeom>
        </p:spPr>
        <p:txBody>
          <a:bodyPr wrap="square">
            <a:spAutoFit/>
          </a:bodyPr>
          <a:lstStyle/>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Відеозапис трансляції захисту дисертації.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Анотація дисертації державною мовою та англійською мовами з наведенням наукових публікацій, зарахованих за темою дисертації. </a:t>
            </a:r>
          </a:p>
          <a:p>
            <a:pPr marL="342900" indent="-342900" algn="jus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Стенограма (розшифрованої фонограми) засідання ради, підписаної головою ради.</a:t>
            </a:r>
            <a:endParaRPr lang="uk-UA" sz="2400" spc="-3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Документ про передачу електронного примірника до Національного </a:t>
            </a:r>
            <a:r>
              <a:rPr lang="uk-UA" sz="2000" dirty="0" err="1">
                <a:latin typeface="Times New Roman" panose="02020603050405020304" pitchFamily="18" charset="0"/>
                <a:cs typeface="Times New Roman" panose="02020603050405020304" pitchFamily="18" charset="0"/>
              </a:rPr>
              <a:t>репозитарію</a:t>
            </a:r>
            <a:r>
              <a:rPr lang="uk-UA" sz="2000" dirty="0">
                <a:latin typeface="Times New Roman" panose="02020603050405020304" pitchFamily="18" charset="0"/>
                <a:cs typeface="Times New Roman" panose="02020603050405020304" pitchFamily="18" charset="0"/>
              </a:rPr>
              <a:t> академічних текстів або Державної наукової установи «Український інститут науково-технічної експертизи та інформації». </a:t>
            </a:r>
          </a:p>
          <a:p>
            <a:pPr marL="342900" indent="-342900" algn="jus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Документ, що підтверджує факт передавання друкованого примірника дисертації, підписаного Здобувачем, до бібліотеки КАІ . </a:t>
            </a:r>
          </a:p>
          <a:p>
            <a:pPr marL="342900" indent="-342900" algn="jus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Копії наукових публікацій, зарахованих за темою дисертації, на яких повинні бути зазначені вихідні дані відповідних видань. Копії публікацій засвідчує відповідальний за атестацію </a:t>
            </a:r>
            <a:r>
              <a:rPr lang="en-US" sz="2000" dirty="0">
                <a:latin typeface="Times New Roman" panose="02020603050405020304" pitchFamily="18" charset="0"/>
                <a:cs typeface="Times New Roman" panose="02020603050405020304" pitchFamily="18" charset="0"/>
              </a:rPr>
              <a:t>PhD. </a:t>
            </a:r>
            <a:endParaRPr lang="uk-UA"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Рецензії рецензентів. </a:t>
            </a:r>
          </a:p>
          <a:p>
            <a:pPr marL="342900" indent="-342900" algn="jus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Відгуки офіційних опонентів. </a:t>
            </a:r>
          </a:p>
          <a:p>
            <a:pPr marL="342900" indent="-342900" algn="jus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Звернення інших осіб з оцінкою дисертації, що надійшли до КАІ . </a:t>
            </a:r>
          </a:p>
          <a:p>
            <a:pPr marL="342900" indent="-342900" algn="jus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Рішення разової ради про присудження/відмову у присудженні ступеня доктора філософії (</a:t>
            </a:r>
            <a:r>
              <a:rPr lang="uk-UA" sz="2000" b="1" dirty="0">
                <a:solidFill>
                  <a:srgbClr val="1E38B8"/>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додаток 9</a:t>
            </a:r>
            <a:r>
              <a:rPr lang="uk-UA"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23526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8550" y="476935"/>
            <a:ext cx="9817100" cy="830997"/>
          </a:xfrm>
          <a:prstGeom prst="rect">
            <a:avLst/>
          </a:prstGeom>
        </p:spPr>
        <p:txBody>
          <a:bodyPr wrap="square">
            <a:spAutoFit/>
          </a:bodyPr>
          <a:lstStyle/>
          <a:p>
            <a:pPr algn="ctr"/>
            <a:r>
              <a:rPr lang="uk-UA" sz="2400" b="1" dirty="0">
                <a:solidFill>
                  <a:srgbClr val="1E38B8"/>
                </a:solidFill>
                <a:latin typeface="Times New Roman" panose="02020603050405020304" pitchFamily="18" charset="0"/>
                <a:cs typeface="Times New Roman" panose="02020603050405020304" pitchFamily="18" charset="0"/>
              </a:rPr>
              <a:t>Забезпечення принципів академічної доброчесності під час атестації здобувачів вищої освіти ступеня доктора філософії </a:t>
            </a:r>
          </a:p>
        </p:txBody>
      </p:sp>
      <p:sp>
        <p:nvSpPr>
          <p:cNvPr id="3" name="Прямоугольник 2"/>
          <p:cNvSpPr/>
          <p:nvPr/>
        </p:nvSpPr>
        <p:spPr>
          <a:xfrm>
            <a:off x="774700" y="1307932"/>
            <a:ext cx="10464800" cy="4862870"/>
          </a:xfrm>
          <a:prstGeom prst="rect">
            <a:avLst/>
          </a:prstGeom>
        </p:spPr>
        <p:txBody>
          <a:bodyPr wrap="square">
            <a:spAutoFit/>
          </a:bodyPr>
          <a:lstStyle/>
          <a:p>
            <a:pPr algn="just">
              <a:spcBef>
                <a:spcPts val="600"/>
              </a:spcBef>
              <a:spcAft>
                <a:spcPts val="600"/>
              </a:spcAft>
            </a:pPr>
            <a:r>
              <a:rPr lang="uk-UA" sz="2000" dirty="0">
                <a:latin typeface="Times New Roman" panose="02020603050405020304" pitchFamily="18" charset="0"/>
                <a:cs typeface="Times New Roman" panose="02020603050405020304" pitchFamily="18" charset="0"/>
              </a:rPr>
              <a:t>КАІ забезпечує створення необхідних умов для проведення разовою радою перевірки дотримання здобувачем академічної доброчесності. </a:t>
            </a:r>
          </a:p>
          <a:p>
            <a:pPr marL="285750" indent="-28575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Якщо в дисертації використано ідеї або розробки, що належать співавторам, разом з якими Здобувач має спільні наукові публікації та документи про проведення дисертаційних досліджень, Здобувач повинен відзначити такий факт у дисертації з обов’язковим зазначенням особистого внеску в такі публікації та документи. </a:t>
            </a:r>
          </a:p>
          <a:p>
            <a:pPr marL="285750" indent="-28575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Здобувач засвідчує власним підписом на титульній сторінці дисертації, що подані до захисту наукові досягнення є його власним напрацюванням і всі запозичені ідеї, наукові результати, цитати супроводжуються належними посиланнями на їх авторів та джерела опублікування. </a:t>
            </a:r>
          </a:p>
          <a:p>
            <a:pPr marL="285750" indent="-28575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Виявлення разовою радою порушення академічної доброчесності (академічного плагіату, </a:t>
            </a:r>
            <a:r>
              <a:rPr lang="uk-UA" sz="2000" dirty="0" err="1">
                <a:latin typeface="Times New Roman" panose="02020603050405020304" pitchFamily="18" charset="0"/>
                <a:cs typeface="Times New Roman" panose="02020603050405020304" pitchFamily="18" charset="0"/>
              </a:rPr>
              <a:t>самоплагіату</a:t>
            </a:r>
            <a:r>
              <a:rPr lang="uk-UA" sz="2000" dirty="0">
                <a:latin typeface="Times New Roman" panose="02020603050405020304" pitchFamily="18" charset="0"/>
                <a:cs typeface="Times New Roman" panose="02020603050405020304" pitchFamily="18" charset="0"/>
              </a:rPr>
              <a:t>, фабрикації, фальсифікації) в дисертації та/або наукових публікаціях, у яких висвітлені основні наукові результати дисертації, є підставою для відмови у присудженні ступеня доктора філософії без права її повторного захисту. </a:t>
            </a:r>
          </a:p>
        </p:txBody>
      </p:sp>
    </p:spTree>
    <p:extLst>
      <p:ext uri="{BB962C8B-B14F-4D97-AF65-F5344CB8AC3E}">
        <p14:creationId xmlns:p14="http://schemas.microsoft.com/office/powerpoint/2010/main" val="2789694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4181" y="567035"/>
            <a:ext cx="10958945"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Скасування рішення разової ради про присудження ступеня доктора філософії у зв’язку із встановленням фактів академічного плагіату, фабрикації, фальсифікації</a:t>
            </a:r>
          </a:p>
        </p:txBody>
      </p:sp>
      <p:sp>
        <p:nvSpPr>
          <p:cNvPr id="3" name="Прямоугольник 2"/>
          <p:cNvSpPr/>
          <p:nvPr/>
        </p:nvSpPr>
        <p:spPr>
          <a:xfrm>
            <a:off x="806450" y="1562759"/>
            <a:ext cx="10591800" cy="3693319"/>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КАІ</a:t>
            </a:r>
            <a:r>
              <a:rPr lang="uk-UA" sz="2200" dirty="0">
                <a:latin typeface="Times New Roman" panose="02020603050405020304" pitchFamily="18" charset="0"/>
                <a:cs typeface="Times New Roman" panose="02020603050405020304" pitchFamily="18" charset="0"/>
              </a:rPr>
              <a:t> або його правонаступник має право скасувати рішення разової ради про присудження ступеня доктора філософії у зв’язку з виявленням у дисертації та/або наукових публікаціях, в яких висвітлені наукові результати дисертації, фактів академічного плагіату, фабрикації, фальсифікації незалежно від строку, що минув після присудження разовою радою ступеня доктора філософії. </a:t>
            </a:r>
          </a:p>
          <a:p>
            <a:pPr marL="285750" indent="-285750" algn="just">
              <a:spcBef>
                <a:spcPts val="600"/>
              </a:spcBef>
              <a:spcAft>
                <a:spcPts val="600"/>
              </a:spcAf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КАІ</a:t>
            </a:r>
            <a:r>
              <a:rPr lang="uk-UA" sz="2200" dirty="0">
                <a:latin typeface="Times New Roman" panose="02020603050405020304" pitchFamily="18" charset="0"/>
                <a:cs typeface="Times New Roman" panose="02020603050405020304" pitchFamily="18" charset="0"/>
              </a:rPr>
              <a:t> </a:t>
            </a:r>
            <a:r>
              <a:rPr lang="uk-UA" sz="2200" b="1" dirty="0">
                <a:solidFill>
                  <a:srgbClr val="C00000"/>
                </a:solidFill>
                <a:latin typeface="Times New Roman" panose="02020603050405020304" pitchFamily="18" charset="0"/>
                <a:cs typeface="Times New Roman" panose="02020603050405020304" pitchFamily="18" charset="0"/>
              </a:rPr>
              <a:t>протягом трьох місяців </a:t>
            </a:r>
            <a:r>
              <a:rPr lang="uk-UA" sz="2200" b="1" dirty="0">
                <a:latin typeface="Times New Roman" panose="02020603050405020304" pitchFamily="18" charset="0"/>
                <a:cs typeface="Times New Roman" panose="02020603050405020304" pitchFamily="18" charset="0"/>
              </a:rPr>
              <a:t>з </a:t>
            </a:r>
            <a:r>
              <a:rPr lang="uk-UA" sz="2200" dirty="0">
                <a:latin typeface="Times New Roman" panose="02020603050405020304" pitchFamily="18" charset="0"/>
                <a:cs typeface="Times New Roman" panose="02020603050405020304" pitchFamily="18" charset="0"/>
              </a:rPr>
              <a:t>моменту виявлення ним у захищеній дисертації та/або наукових публікаціях, в яких висвітлені наукові результати дисертації, фактів академічного плагіату, фабрикації, фальсифікації або з дня надходження до </a:t>
            </a:r>
            <a:r>
              <a:rPr lang="uk-UA" sz="2400" dirty="0">
                <a:latin typeface="Times New Roman" panose="02020603050405020304" pitchFamily="18" charset="0"/>
                <a:cs typeface="Times New Roman" panose="02020603050405020304" pitchFamily="18" charset="0"/>
              </a:rPr>
              <a:t>КАІ </a:t>
            </a:r>
            <a:r>
              <a:rPr lang="uk-UA" sz="2200" dirty="0">
                <a:latin typeface="Times New Roman" panose="02020603050405020304" pitchFamily="18" charset="0"/>
                <a:cs typeface="Times New Roman" panose="02020603050405020304" pitchFamily="18" charset="0"/>
              </a:rPr>
              <a:t>повідомлення про зазначені факти розглядає питання щодо скасування рішення разової ради про присудження ступеня доктора філософії.</a:t>
            </a:r>
          </a:p>
        </p:txBody>
      </p:sp>
    </p:spTree>
    <p:extLst>
      <p:ext uri="{BB962C8B-B14F-4D97-AF65-F5344CB8AC3E}">
        <p14:creationId xmlns:p14="http://schemas.microsoft.com/office/powerpoint/2010/main" val="155204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100" y="567035"/>
            <a:ext cx="108966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Скасування рішення разової ради про присудження ступеня доктора філософії у зв’язку із встановленням фактів академічного плагіату, фабрикації, фальсифікації</a:t>
            </a:r>
          </a:p>
        </p:txBody>
      </p:sp>
      <p:sp>
        <p:nvSpPr>
          <p:cNvPr id="3" name="Прямоугольник 2"/>
          <p:cNvSpPr/>
          <p:nvPr/>
        </p:nvSpPr>
        <p:spPr>
          <a:xfrm>
            <a:off x="812800" y="1466146"/>
            <a:ext cx="10617200" cy="4801314"/>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pPr>
            <a:r>
              <a:rPr lang="uk-UA" sz="1900" dirty="0">
                <a:latin typeface="Times New Roman" panose="02020603050405020304" pitchFamily="18" charset="0"/>
                <a:cs typeface="Times New Roman" panose="02020603050405020304" pitchFamily="18" charset="0"/>
              </a:rPr>
              <a:t>Повідомлення щодо наявності у дисертації та/або наукових публікаціях, в яких висвітлені наукові результати дисертації, фактів академічного плагіату, фабрикації, фальсифікації може бути подане до КАІ будь-якою особою, яка є суб’єктом наукової і науково-технічної діяльності. </a:t>
            </a:r>
            <a:br>
              <a:rPr lang="uk-UA" sz="1900" dirty="0">
                <a:latin typeface="Times New Roman" panose="02020603050405020304" pitchFamily="18" charset="0"/>
                <a:cs typeface="Times New Roman" panose="02020603050405020304" pitchFamily="18" charset="0"/>
              </a:rPr>
            </a:br>
            <a:r>
              <a:rPr lang="uk-UA" sz="1900" dirty="0">
                <a:latin typeface="Times New Roman" panose="02020603050405020304" pitchFamily="18" charset="0"/>
                <a:cs typeface="Times New Roman" panose="02020603050405020304" pitchFamily="18" charset="0"/>
              </a:rPr>
              <a:t>У повідомленні зазначаються прізвище та власне ім’я (для фізичних осіб) або повне найменування (для юридичних осіб) та адреса особи, обґрунтування та посилання на докази, що підтверджують наведені у ньому обставини. </a:t>
            </a:r>
          </a:p>
          <a:p>
            <a:pPr marL="285750" indent="-285750" algn="just">
              <a:spcBef>
                <a:spcPts val="600"/>
              </a:spcBef>
              <a:spcAft>
                <a:spcPts val="600"/>
              </a:spcAft>
              <a:buFont typeface="Wingdings" panose="05000000000000000000" pitchFamily="2" charset="2"/>
              <a:buChar char="§"/>
            </a:pPr>
            <a:r>
              <a:rPr lang="uk-UA" sz="1900" dirty="0">
                <a:latin typeface="Times New Roman" panose="02020603050405020304" pitchFamily="18" charset="0"/>
                <a:cs typeface="Times New Roman" panose="02020603050405020304" pitchFamily="18" charset="0"/>
              </a:rPr>
              <a:t>Повідомлення щодо наявності у дисертації та/або наукових публікаціях, в яких висвітлені наукові результати дисертації, фактів академічного плагіату, фабрикації, фальсифікації надсилається: </a:t>
            </a:r>
          </a:p>
          <a:p>
            <a:pPr marL="800100" lvl="1" indent="-342900" algn="just">
              <a:spcBef>
                <a:spcPts val="600"/>
              </a:spcBef>
              <a:spcAft>
                <a:spcPts val="600"/>
              </a:spcAft>
              <a:buFont typeface="Wingdings" panose="05000000000000000000" pitchFamily="2" charset="2"/>
              <a:buChar char="Ø"/>
            </a:pPr>
            <a:r>
              <a:rPr lang="uk-UA" sz="1900" dirty="0">
                <a:latin typeface="Times New Roman" panose="02020603050405020304" pitchFamily="18" charset="0"/>
                <a:cs typeface="Times New Roman" panose="02020603050405020304" pitchFamily="18" charset="0"/>
              </a:rPr>
              <a:t>в електронній формі з накладенням електронного підпису, що базується на кваліфікованому сертифікаті електронного підпису – на офіційну адресу електронної пошти КАІ ; </a:t>
            </a:r>
          </a:p>
          <a:p>
            <a:pPr marL="800100" lvl="1" indent="-342900" algn="just">
              <a:spcBef>
                <a:spcPts val="600"/>
              </a:spcBef>
              <a:spcAft>
                <a:spcPts val="600"/>
              </a:spcAft>
              <a:buFont typeface="Wingdings" panose="05000000000000000000" pitchFamily="2" charset="2"/>
              <a:buChar char="Ø"/>
            </a:pPr>
            <a:r>
              <a:rPr lang="uk-UA" sz="1900" dirty="0">
                <a:latin typeface="Times New Roman" panose="02020603050405020304" pitchFamily="18" charset="0"/>
                <a:cs typeface="Times New Roman" panose="02020603050405020304" pitchFamily="18" charset="0"/>
              </a:rPr>
              <a:t>в паперовій формі за підписом особи, що його подає – на адресу КАІ . </a:t>
            </a:r>
          </a:p>
          <a:p>
            <a:pPr marL="285750" indent="-285750" algn="just">
              <a:spcBef>
                <a:spcPts val="600"/>
              </a:spcBef>
              <a:spcAft>
                <a:spcPts val="600"/>
              </a:spcAft>
              <a:buFont typeface="Wingdings" panose="05000000000000000000" pitchFamily="2" charset="2"/>
              <a:buChar char="§"/>
            </a:pPr>
            <a:r>
              <a:rPr lang="uk-UA" sz="1900" dirty="0">
                <a:latin typeface="Times New Roman" panose="02020603050405020304" pitchFamily="18" charset="0"/>
                <a:cs typeface="Times New Roman" panose="02020603050405020304" pitchFamily="18" charset="0"/>
              </a:rPr>
              <a:t>Датою подання повідомлення щодо наявності у дисертації та/або наукових публікаціях, в яких висвітлені наукові результати дисертації, фактів академічного плагіату, фабрикації, фальсифікації є дата його надходження до КАІ .</a:t>
            </a:r>
          </a:p>
        </p:txBody>
      </p:sp>
    </p:spTree>
    <p:extLst>
      <p:ext uri="{BB962C8B-B14F-4D97-AF65-F5344CB8AC3E}">
        <p14:creationId xmlns:p14="http://schemas.microsoft.com/office/powerpoint/2010/main" val="347928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100" y="567035"/>
            <a:ext cx="108966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Скасування рішення разової ради про присудження ступеня доктора філософії у зв’язку із встановленням фактів академічного плагіату, фабрикації, фальсифікації</a:t>
            </a:r>
          </a:p>
        </p:txBody>
      </p:sp>
      <p:sp>
        <p:nvSpPr>
          <p:cNvPr id="3" name="Прямоугольник 2"/>
          <p:cNvSpPr/>
          <p:nvPr/>
        </p:nvSpPr>
        <p:spPr>
          <a:xfrm>
            <a:off x="857250" y="1499444"/>
            <a:ext cx="10528300" cy="4647426"/>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Порядок встановлення фактів порушення академічної доброчесності та скасування рішення разової ради визначається Вченою радою КАІ з урахуванням вимог Закону України «Про освіту», спеціальних законів та Положення. </a:t>
            </a:r>
          </a:p>
          <a:p>
            <a:pPr marL="285750" indent="-285750" algn="just">
              <a:spcBef>
                <a:spcPts val="600"/>
              </a:spcBef>
              <a:spcAft>
                <a:spcPts val="600"/>
              </a:spcAft>
              <a:buFont typeface="Wingdings" panose="05000000000000000000" pitchFamily="2" charset="2"/>
              <a:buChar char="§"/>
            </a:pPr>
            <a:r>
              <a:rPr lang="uk-UA" sz="2200" dirty="0">
                <a:latin typeface="Times New Roman" panose="02020603050405020304" pitchFamily="18" charset="0"/>
                <a:cs typeface="Times New Roman" panose="02020603050405020304" pitchFamily="18" charset="0"/>
              </a:rPr>
              <a:t>Питання щодо скасування рішення разової ради про присудження ступеня доктора філософії у зв’язку з виявленням у дисертації та/або наукових публікаціях, в яких висвітлені наукові результати дисертації, фактів академічного плагіату, фабрикації, фальсифікації виноситься на засідання вченої ради КАІ. Про дату, час і місце проведення засідання вченої ради інформуються особа, яка подала повідомлення, особа, рішення про присудження якій ступеня доктора філософії оскаржується, та у разі потреби члени відповідної разової ради за п’ять робочих днів до дати засідання. Вчена рада КАІ на своєму засіданні приймає рішення про скасування рішення разової ради про присудження ступеня доктора філософії або про залишення рішення разової ради в силі</a:t>
            </a:r>
          </a:p>
        </p:txBody>
      </p:sp>
    </p:spTree>
    <p:extLst>
      <p:ext uri="{BB962C8B-B14F-4D97-AF65-F5344CB8AC3E}">
        <p14:creationId xmlns:p14="http://schemas.microsoft.com/office/powerpoint/2010/main" val="849259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100" y="567035"/>
            <a:ext cx="108966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Скасування рішення разової ради про присудження ступеня доктора філософії у зв’язку із встановленням фактів академічного плагіату, фабрикації, фальсифікації</a:t>
            </a:r>
          </a:p>
        </p:txBody>
      </p:sp>
      <p:sp>
        <p:nvSpPr>
          <p:cNvPr id="3" name="Прямоугольник 2"/>
          <p:cNvSpPr/>
          <p:nvPr/>
        </p:nvSpPr>
        <p:spPr>
          <a:xfrm>
            <a:off x="673099" y="1336476"/>
            <a:ext cx="10749405" cy="4939814"/>
          </a:xfrm>
          <a:prstGeom prst="rect">
            <a:avLst/>
          </a:prstGeom>
        </p:spPr>
        <p:txBody>
          <a:bodyPr wrap="square">
            <a:spAutoFit/>
          </a:bodyPr>
          <a:lstStyle/>
          <a:p>
            <a:pPr algn="just">
              <a:spcBef>
                <a:spcPts val="600"/>
              </a:spcBef>
              <a:spcAft>
                <a:spcPts val="600"/>
              </a:spcAft>
            </a:pPr>
            <a:r>
              <a:rPr lang="uk-UA" sz="1900" dirty="0">
                <a:latin typeface="Times New Roman" panose="02020603050405020304" pitchFamily="18" charset="0"/>
                <a:cs typeface="Times New Roman" panose="02020603050405020304" pitchFamily="18" charset="0"/>
              </a:rPr>
              <a:t>НАЗЯВО розглядає питання щодо скасування рішення разової ради про присудження ступеня доктора філософії у зв’язку з виявленням у дисертації та/або наукових публікаціях, в яких висвітлені наукові результати дисертації, фактів академічного плагіату, фабрикації, фальсифікації у разі: </a:t>
            </a:r>
          </a:p>
          <a:p>
            <a:pPr marL="742950" lvl="1" indent="-285750" algn="just">
              <a:spcBef>
                <a:spcPts val="600"/>
              </a:spcBef>
              <a:spcAft>
                <a:spcPts val="600"/>
              </a:spcAft>
              <a:buFont typeface="Wingdings" panose="05000000000000000000" pitchFamily="2" charset="2"/>
              <a:buChar char="Ø"/>
            </a:pPr>
            <a:r>
              <a:rPr lang="uk-UA" sz="1900" dirty="0">
                <a:latin typeface="Times New Roman" panose="02020603050405020304" pitchFamily="18" charset="0"/>
                <a:cs typeface="Times New Roman" panose="02020603050405020304" pitchFamily="18" charset="0"/>
              </a:rPr>
              <a:t>1) надходження до НАЗЯВО скарги особи на рішення КАІ про залишення без розгляду її повідомлення щодо наявності у дисертації та/або наукових публікаціях, в яких висвітлені наукові результати дисертації, фактів академічного плагіату, фабрикації, фальсифікації або про залишення рішення разової ради в силі (далі – скарга); </a:t>
            </a:r>
          </a:p>
          <a:p>
            <a:pPr marL="742950" lvl="1" indent="-285750" algn="just">
              <a:spcBef>
                <a:spcPts val="600"/>
              </a:spcBef>
              <a:spcAft>
                <a:spcPts val="600"/>
              </a:spcAft>
              <a:buFont typeface="Wingdings" panose="05000000000000000000" pitchFamily="2" charset="2"/>
              <a:buChar char="Ø"/>
            </a:pPr>
            <a:r>
              <a:rPr lang="uk-UA" sz="1900" dirty="0">
                <a:latin typeface="Times New Roman" panose="02020603050405020304" pitchFamily="18" charset="0"/>
                <a:cs typeface="Times New Roman" panose="02020603050405020304" pitchFamily="18" charset="0"/>
              </a:rPr>
              <a:t>2) надходження до НАЗЯВО повідомлення щодо наявності у дисертації та/або наукових публікаціях, в яких висвітлені наукові результати дисертації, фактів академічного плагіату, фабрикації, фальсифікації у разі ліквідації КАІ ; </a:t>
            </a:r>
          </a:p>
          <a:p>
            <a:pPr marL="742950" lvl="1" indent="-285750" algn="just">
              <a:spcBef>
                <a:spcPts val="600"/>
              </a:spcBef>
              <a:spcAft>
                <a:spcPts val="600"/>
              </a:spcAft>
              <a:buFont typeface="Wingdings" panose="05000000000000000000" pitchFamily="2" charset="2"/>
              <a:buChar char="Ø"/>
            </a:pPr>
            <a:r>
              <a:rPr lang="uk-UA" sz="1900" dirty="0">
                <a:latin typeface="Times New Roman" panose="02020603050405020304" pitchFamily="18" charset="0"/>
                <a:cs typeface="Times New Roman" panose="02020603050405020304" pitchFamily="18" charset="0"/>
              </a:rPr>
              <a:t>3) передачі Комітетом з питань діяльності разових спеціалізованих вчених рад на розгляд Комітету з етики повідомлення щодо порушення процедури захисту дисертації, під час розгляду якого виявлені порушення академічної доброчесності, зокрема наявність в дисертації та/або наукових публікаціях, в яких висвітлені наукові результати дисертації, фактів академічного плагіату, фабрикації, фальсифікації.</a:t>
            </a:r>
          </a:p>
        </p:txBody>
      </p:sp>
    </p:spTree>
    <p:extLst>
      <p:ext uri="{BB962C8B-B14F-4D97-AF65-F5344CB8AC3E}">
        <p14:creationId xmlns:p14="http://schemas.microsoft.com/office/powerpoint/2010/main" val="205504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2100" y="590034"/>
            <a:ext cx="8988871" cy="523220"/>
          </a:xfrm>
          <a:prstGeom prst="rect">
            <a:avLst/>
          </a:prstGeom>
        </p:spPr>
        <p:txBody>
          <a:bodyPr wrap="none">
            <a:spAutoFit/>
          </a:bodyPr>
          <a:lstStyle/>
          <a:p>
            <a:r>
              <a:rPr lang="uk-UA" sz="2800" b="1" dirty="0">
                <a:solidFill>
                  <a:srgbClr val="1E38B8"/>
                </a:solidFill>
                <a:latin typeface="Times New Roman" panose="02020603050405020304" pitchFamily="18" charset="0"/>
                <a:cs typeface="Times New Roman" panose="02020603050405020304" pitchFamily="18" charset="0"/>
              </a:rPr>
              <a:t>Учасники атестаційного процесу та їх компетентність</a:t>
            </a:r>
          </a:p>
        </p:txBody>
      </p:sp>
      <p:sp>
        <p:nvSpPr>
          <p:cNvPr id="3" name="Прямоугольник 2"/>
          <p:cNvSpPr/>
          <p:nvPr/>
        </p:nvSpPr>
        <p:spPr>
          <a:xfrm>
            <a:off x="1104900" y="1529140"/>
            <a:ext cx="10147300" cy="4093428"/>
          </a:xfrm>
          <a:prstGeom prst="rect">
            <a:avLst/>
          </a:prstGeom>
        </p:spPr>
        <p:txBody>
          <a:bodyPr wrap="square">
            <a:spAutoFit/>
          </a:bodyPr>
          <a:lstStyle/>
          <a:p>
            <a:pPr algn="just">
              <a:spcBef>
                <a:spcPts val="600"/>
              </a:spcBef>
              <a:spcAft>
                <a:spcPts val="600"/>
              </a:spcAft>
            </a:pPr>
            <a:r>
              <a:rPr lang="uk-UA" sz="2400" b="1" dirty="0">
                <a:latin typeface="Times New Roman" panose="02020603050405020304" pitchFamily="18" charset="0"/>
                <a:cs typeface="Times New Roman" panose="02020603050405020304" pitchFamily="18" charset="0"/>
              </a:rPr>
              <a:t>Науковий керівник </a:t>
            </a:r>
          </a:p>
          <a:p>
            <a:pPr marL="342900" indent="-342900" algn="just">
              <a:spcBef>
                <a:spcPts val="600"/>
              </a:spcBef>
              <a:spcAft>
                <a:spcPts val="600"/>
              </a:spcAf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Науковий керівник/керівники забезпечує(</a:t>
            </a:r>
            <a:r>
              <a:rPr lang="uk-UA" sz="2400" dirty="0" err="1">
                <a:latin typeface="Times New Roman" panose="02020603050405020304" pitchFamily="18" charset="0"/>
                <a:cs typeface="Times New Roman" panose="02020603050405020304" pitchFamily="18" charset="0"/>
              </a:rPr>
              <a:t>ють</a:t>
            </a:r>
            <a:r>
              <a:rPr lang="uk-UA" sz="2400" dirty="0">
                <a:latin typeface="Times New Roman" panose="02020603050405020304" pitchFamily="18" charset="0"/>
                <a:cs typeface="Times New Roman" panose="02020603050405020304" pitchFamily="18" charset="0"/>
              </a:rPr>
              <a:t>) належне та своєчасне виконання своїх обов’язків. </a:t>
            </a:r>
          </a:p>
          <a:p>
            <a:pPr marL="342900" indent="-342900" algn="just">
              <a:spcBef>
                <a:spcPts val="600"/>
              </a:spcBef>
              <a:spcAft>
                <a:spcPts val="600"/>
              </a:spcAf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Після завершення Здобувачем відповідної ОНП та заслуховування на кафедрі, на якій проходить підготовку Здобувач, результатів виконання наукової складової та індивідуального навчального плану ОНП, науковий керівник/керівники Здобувача готує(</a:t>
            </a:r>
            <a:r>
              <a:rPr lang="uk-UA" sz="2400" dirty="0" err="1">
                <a:latin typeface="Times New Roman" panose="02020603050405020304" pitchFamily="18" charset="0"/>
                <a:cs typeface="Times New Roman" panose="02020603050405020304" pitchFamily="18" charset="0"/>
              </a:rPr>
              <a:t>ють</a:t>
            </a:r>
            <a:r>
              <a:rPr lang="uk-UA" sz="2400" dirty="0">
                <a:latin typeface="Times New Roman" panose="02020603050405020304" pitchFamily="18" charset="0"/>
                <a:cs typeface="Times New Roman" panose="02020603050405020304" pitchFamily="18" charset="0"/>
              </a:rPr>
              <a:t>) висновок із оцінкою його роботи у процесі підготовки дисертації та виконання індивідуального плану наукової роботи та індивідуального навчального плану (надалі – висновок наукового керівника/керівників.</a:t>
            </a:r>
          </a:p>
        </p:txBody>
      </p:sp>
    </p:spTree>
    <p:extLst>
      <p:ext uri="{BB962C8B-B14F-4D97-AF65-F5344CB8AC3E}">
        <p14:creationId xmlns:p14="http://schemas.microsoft.com/office/powerpoint/2010/main" val="1743844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100" y="567035"/>
            <a:ext cx="108966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Скасування рішення разової ради про присудження ступеня доктора філософії у зв’язку із встановленням фактів академічного плагіату, фабрикації, фальсифікації</a:t>
            </a:r>
          </a:p>
        </p:txBody>
      </p:sp>
      <p:sp>
        <p:nvSpPr>
          <p:cNvPr id="3" name="Прямоугольник 2"/>
          <p:cNvSpPr/>
          <p:nvPr/>
        </p:nvSpPr>
        <p:spPr>
          <a:xfrm>
            <a:off x="895350" y="1336476"/>
            <a:ext cx="10452100" cy="4832092"/>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Скарга/повідомлення щодо наявності у дисертації та/або наукових публікаціях, в яких висвітлені наукові результати дисертації, фактів академічного плагіату, фабрикації, фальсифікації можуть бути подані до НАЗЯВО будь-якою особою, яка є суб’єктом наукової і науково-технічної діяльності. У скарзі/повідомленні зазначаються прізвище та власне ім’я (для фізичних осіб) або повне найменування (для юридичних осіб) та адреса особи, обґрунтування та посилання на докази, що підтверджують наведені у них обставини. </a:t>
            </a:r>
          </a:p>
          <a:p>
            <a:pPr marL="285750" indent="-28575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За результатами розгляду НАЗЯВО на своєму засіданні приймає рішення про скасування рішення разової ради про присудження ступеня доктора філософії у зв’язку з виявленням у дисертації та/або наукових публікаціях, в яких висвітлені наукові результати дисертації, фактів академічного плагіату, фабрикації, фальсифікації або про залишення рішення разової ради в силі. </a:t>
            </a:r>
          </a:p>
          <a:p>
            <a:pPr marL="285750" indent="-285750" algn="just">
              <a:spcBef>
                <a:spcPts val="600"/>
              </a:spcBef>
              <a:spcAft>
                <a:spcPts val="600"/>
              </a:spcAft>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Протягом п’яти робочих днів з дати засідання НАЗЯВО інформує про прийняте рішення особу, яка подала скаргу/повідомлення щодо наявності у дисертації та/або наукових публікаціях, в яких висвітлені наукові результати дисертації, фактів академічного плагіату, фабрикації, фальсифікації, КАІ та особу, стосовно дисертації якої розглядалися скарга/повідомлення, а також вносить відповідну інформацію до інформаційної системи (оприлюднює на веб-сайті НАЗЯВО - для скарг/повідомлень щодо рішень разових рад, утворених до 31 грудня 2021 року).</a:t>
            </a:r>
          </a:p>
        </p:txBody>
      </p:sp>
    </p:spTree>
    <p:extLst>
      <p:ext uri="{BB962C8B-B14F-4D97-AF65-F5344CB8AC3E}">
        <p14:creationId xmlns:p14="http://schemas.microsoft.com/office/powerpoint/2010/main" val="3099958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100" y="385904"/>
            <a:ext cx="108966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Скасування рішення разової ради про присудження ступеня доктора філософії </a:t>
            </a:r>
          </a:p>
          <a:p>
            <a:pPr algn="ctr"/>
            <a:r>
              <a:rPr lang="uk-UA" sz="2200" b="1" dirty="0">
                <a:solidFill>
                  <a:srgbClr val="1E38B8"/>
                </a:solidFill>
                <a:latin typeface="Times New Roman" panose="02020603050405020304" pitchFamily="18" charset="0"/>
                <a:cs typeface="Times New Roman" panose="02020603050405020304" pitchFamily="18" charset="0"/>
              </a:rPr>
              <a:t>у зв’язку із порушенням процедури захисту</a:t>
            </a:r>
          </a:p>
        </p:txBody>
      </p:sp>
      <p:sp>
        <p:nvSpPr>
          <p:cNvPr id="3" name="Прямоугольник 2"/>
          <p:cNvSpPr/>
          <p:nvPr/>
        </p:nvSpPr>
        <p:spPr>
          <a:xfrm>
            <a:off x="673100" y="1035424"/>
            <a:ext cx="10896600" cy="5155257"/>
          </a:xfrm>
          <a:prstGeom prst="rect">
            <a:avLst/>
          </a:prstGeom>
        </p:spPr>
        <p:txBody>
          <a:bodyPr wrap="square">
            <a:spAutoFit/>
          </a:bodyPr>
          <a:lstStyle/>
          <a:p>
            <a:pPr marL="285750" indent="-285750" algn="just">
              <a:spcBef>
                <a:spcPts val="300"/>
              </a:spcBef>
              <a:spcAft>
                <a:spcPts val="300"/>
              </a:spcAft>
              <a:buFont typeface="Wingdings" panose="05000000000000000000" pitchFamily="2" charset="2"/>
              <a:buChar char="§"/>
            </a:pPr>
            <a:r>
              <a:rPr lang="uk-UA" sz="1900" dirty="0">
                <a:latin typeface="Times New Roman" panose="02020603050405020304" pitchFamily="18" charset="0"/>
                <a:cs typeface="Times New Roman" panose="02020603050405020304" pitchFamily="18" charset="0"/>
              </a:rPr>
              <a:t>КАІ до видачі здобувачеві диплома доктора філософії має право скасувати рішення разової ради про присудження ступеня доктора філософії у зв’язку з порушенням встановленої Положенням про організацію атестації здобувачів вищої освіти ступеня доктора філософії процедури захисту дисертації. </a:t>
            </a:r>
          </a:p>
          <a:p>
            <a:pPr algn="just">
              <a:spcBef>
                <a:spcPts val="300"/>
              </a:spcBef>
              <a:spcAft>
                <a:spcPts val="300"/>
              </a:spcAft>
            </a:pPr>
            <a:r>
              <a:rPr lang="uk-UA" sz="1900" dirty="0">
                <a:latin typeface="Times New Roman" panose="02020603050405020304" pitchFamily="18" charset="0"/>
                <a:cs typeface="Times New Roman" panose="02020603050405020304" pitchFamily="18" charset="0"/>
              </a:rPr>
              <a:t>Порушення вимог щодо складу разової ради не може бути підставою для скасування рішення разової ради, якщо робота такої ради не зупинена МОН. </a:t>
            </a:r>
          </a:p>
          <a:p>
            <a:pPr marL="285750" indent="-285750" algn="just">
              <a:spcBef>
                <a:spcPts val="300"/>
              </a:spcBef>
              <a:spcAft>
                <a:spcPts val="300"/>
              </a:spcAft>
              <a:buFont typeface="Wingdings" panose="05000000000000000000" pitchFamily="2" charset="2"/>
              <a:buChar char="§"/>
            </a:pPr>
            <a:r>
              <a:rPr lang="uk-UA" sz="1900" dirty="0">
                <a:latin typeface="Times New Roman" panose="02020603050405020304" pitchFamily="18" charset="0"/>
                <a:cs typeface="Times New Roman" panose="02020603050405020304" pitchFamily="18" charset="0"/>
              </a:rPr>
              <a:t>Повідомлення щодо порушення встановленої Положенням процедури захисту дисертації може бути надано до КАІ будь-якою особою, яка є суб’єктом наукової і науково-технічної діяльності, </a:t>
            </a:r>
            <a:r>
              <a:rPr lang="uk-UA" sz="1900" b="1" dirty="0">
                <a:solidFill>
                  <a:srgbClr val="C00000"/>
                </a:solidFill>
                <a:latin typeface="Times New Roman" panose="02020603050405020304" pitchFamily="18" charset="0"/>
                <a:cs typeface="Times New Roman" panose="02020603050405020304" pitchFamily="18" charset="0"/>
              </a:rPr>
              <a:t>протягом 15 календарних днів </a:t>
            </a:r>
            <a:r>
              <a:rPr lang="uk-UA" sz="1900" dirty="0">
                <a:latin typeface="Times New Roman" panose="02020603050405020304" pitchFamily="18" charset="0"/>
                <a:cs typeface="Times New Roman" panose="02020603050405020304" pitchFamily="18" charset="0"/>
              </a:rPr>
              <a:t>з дня проведення захисту дисертації. У повідомленні зазначаються прізвище та власне ім’я (для фізичних осіб) або повне найменування (для юридичних осіб) та адреса особи, обґрунтування та посилання на докази, що підтверджують наведені у ньому обставини.</a:t>
            </a:r>
          </a:p>
          <a:p>
            <a:pPr algn="just">
              <a:spcBef>
                <a:spcPts val="300"/>
              </a:spcBef>
              <a:spcAft>
                <a:spcPts val="300"/>
              </a:spcAft>
            </a:pPr>
            <a:r>
              <a:rPr lang="uk-UA" sz="1900" dirty="0">
                <a:latin typeface="Times New Roman" panose="02020603050405020304" pitchFamily="18" charset="0"/>
                <a:cs typeface="Times New Roman" panose="02020603050405020304" pitchFamily="18" charset="0"/>
              </a:rPr>
              <a:t>Повідомлення щодо порушення процедури захисту дисертації надсилається: </a:t>
            </a:r>
          </a:p>
          <a:p>
            <a:pPr marL="742950" lvl="1" indent="-285750" algn="just">
              <a:spcBef>
                <a:spcPts val="300"/>
              </a:spcBef>
              <a:spcAft>
                <a:spcPts val="300"/>
              </a:spcAft>
              <a:buFont typeface="Wingdings" panose="05000000000000000000" pitchFamily="2" charset="2"/>
              <a:buChar char="Ø"/>
            </a:pPr>
            <a:r>
              <a:rPr lang="uk-UA" sz="1900" dirty="0">
                <a:latin typeface="Times New Roman" panose="02020603050405020304" pitchFamily="18" charset="0"/>
                <a:cs typeface="Times New Roman" panose="02020603050405020304" pitchFamily="18" charset="0"/>
              </a:rPr>
              <a:t>в електронній формі з накладенням електронного підпису, що базується на кваліфікованому сертифікаті електронного підпису – на офіційну адресу електронної пошти КАІ ; </a:t>
            </a:r>
          </a:p>
          <a:p>
            <a:pPr marL="742950" lvl="1" indent="-285750" algn="just">
              <a:spcBef>
                <a:spcPts val="300"/>
              </a:spcBef>
              <a:spcAft>
                <a:spcPts val="300"/>
              </a:spcAft>
              <a:buFont typeface="Wingdings" panose="05000000000000000000" pitchFamily="2" charset="2"/>
              <a:buChar char="Ø"/>
            </a:pPr>
            <a:r>
              <a:rPr lang="uk-UA" sz="1900" dirty="0">
                <a:latin typeface="Times New Roman" panose="02020603050405020304" pitchFamily="18" charset="0"/>
                <a:cs typeface="Times New Roman" panose="02020603050405020304" pitchFamily="18" charset="0"/>
              </a:rPr>
              <a:t>у паперовій формі за підписом особи, що його подає – на адресу КАІ. Датою подання повідомлення щодо порушення процедури захисту дисертації є дата його надходження до КАІ.</a:t>
            </a:r>
          </a:p>
        </p:txBody>
      </p:sp>
    </p:spTree>
    <p:extLst>
      <p:ext uri="{BB962C8B-B14F-4D97-AF65-F5344CB8AC3E}">
        <p14:creationId xmlns:p14="http://schemas.microsoft.com/office/powerpoint/2010/main" val="4179559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100" y="490835"/>
            <a:ext cx="108966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Скасування рішення разової ради про присудження ступеня доктора філософії </a:t>
            </a:r>
          </a:p>
          <a:p>
            <a:pPr algn="ctr"/>
            <a:r>
              <a:rPr lang="uk-UA" sz="2200" b="1" dirty="0">
                <a:solidFill>
                  <a:srgbClr val="1E38B8"/>
                </a:solidFill>
                <a:latin typeface="Times New Roman" panose="02020603050405020304" pitchFamily="18" charset="0"/>
                <a:cs typeface="Times New Roman" panose="02020603050405020304" pitchFamily="18" charset="0"/>
              </a:rPr>
              <a:t>у зв’язку із порушенням процедури захисту</a:t>
            </a:r>
          </a:p>
        </p:txBody>
      </p:sp>
      <p:sp>
        <p:nvSpPr>
          <p:cNvPr id="3" name="Прямоугольник 2"/>
          <p:cNvSpPr/>
          <p:nvPr/>
        </p:nvSpPr>
        <p:spPr>
          <a:xfrm>
            <a:off x="787400" y="1383943"/>
            <a:ext cx="10426700" cy="4555093"/>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З метою розгляду питання про скасування рішення разової ради про присудження ступеня доктора філософії у зв’язку з порушенням встановленої Положенням процедури захисту дисертації вчена рада КАІ на найближчому засіданні утворює комісію у складі трьох наукових (науково-педагогічних) працівників КАІ </a:t>
            </a:r>
          </a:p>
          <a:p>
            <a:pPr algn="just">
              <a:spcBef>
                <a:spcPts val="600"/>
              </a:spcBef>
              <a:spcAft>
                <a:spcPts val="600"/>
              </a:spcAft>
            </a:pPr>
            <a:r>
              <a:rPr lang="uk-UA" sz="2000" dirty="0">
                <a:latin typeface="Times New Roman" panose="02020603050405020304" pitchFamily="18" charset="0"/>
                <a:cs typeface="Times New Roman" panose="02020603050405020304" pitchFamily="18" charset="0"/>
              </a:rPr>
              <a:t>До складу такої комісії не можуть бути включені члени разової ради.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Комісія розглядає повідомлення щодо порушення процедури захисту дисертації протягом двох тижнів з дня її утворення. </a:t>
            </a:r>
          </a:p>
          <a:p>
            <a:pPr marL="342900" indent="-342900" algn="just">
              <a:spcBef>
                <a:spcPts val="600"/>
              </a:spcBef>
              <a:spcAft>
                <a:spcPts val="6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Результати розгляду виносяться на засідання комісії, яке проводиться відкрито, за участю особи, яка подала повідомлення, та/або її представника, здобувача та у разі потреби членів відповідної разової ради. Вказані особи інформуються про дату, час і місце проведення засідання за п’ять календарних днів до дати його проведення. Відсутність вказаних осіб на засіданні не перешкоджає розгляду повідомлення щодо порушення процедури захисту дисертації</a:t>
            </a:r>
            <a:r>
              <a:rPr lang="uk-UA" dirty="0"/>
              <a:t>.</a:t>
            </a:r>
          </a:p>
        </p:txBody>
      </p:sp>
    </p:spTree>
    <p:extLst>
      <p:ext uri="{BB962C8B-B14F-4D97-AF65-F5344CB8AC3E}">
        <p14:creationId xmlns:p14="http://schemas.microsoft.com/office/powerpoint/2010/main" val="1130329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100" y="490835"/>
            <a:ext cx="108966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Скасування рішення разової ради про присудження ступеня доктора філософії </a:t>
            </a:r>
          </a:p>
          <a:p>
            <a:pPr algn="ctr"/>
            <a:r>
              <a:rPr lang="uk-UA" sz="2200" b="1" dirty="0">
                <a:solidFill>
                  <a:srgbClr val="1E38B8"/>
                </a:solidFill>
                <a:latin typeface="Times New Roman" panose="02020603050405020304" pitchFamily="18" charset="0"/>
                <a:cs typeface="Times New Roman" panose="02020603050405020304" pitchFamily="18" charset="0"/>
              </a:rPr>
              <a:t>у зв’язку із порушенням процедури захисту</a:t>
            </a:r>
          </a:p>
        </p:txBody>
      </p:sp>
      <p:sp>
        <p:nvSpPr>
          <p:cNvPr id="3" name="Прямоугольник 2"/>
          <p:cNvSpPr/>
          <p:nvPr/>
        </p:nvSpPr>
        <p:spPr>
          <a:xfrm>
            <a:off x="673100" y="1301352"/>
            <a:ext cx="10788650" cy="4401205"/>
          </a:xfrm>
          <a:prstGeom prst="rect">
            <a:avLst/>
          </a:prstGeom>
        </p:spPr>
        <p:txBody>
          <a:bodyPr wrap="square">
            <a:spAutoFit/>
          </a:bodyPr>
          <a:lstStyle/>
          <a:p>
            <a:pPr marL="342900" indent="-342900" algn="just">
              <a:spcBef>
                <a:spcPts val="200"/>
              </a:spcBef>
              <a:spcAft>
                <a:spcPts val="2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Протягом </a:t>
            </a:r>
            <a:r>
              <a:rPr lang="uk-UA" sz="2000" b="1" dirty="0">
                <a:solidFill>
                  <a:srgbClr val="C00000"/>
                </a:solidFill>
                <a:latin typeface="Times New Roman" panose="02020603050405020304" pitchFamily="18" charset="0"/>
                <a:cs typeface="Times New Roman" panose="02020603050405020304" pitchFamily="18" charset="0"/>
              </a:rPr>
              <a:t>п’яти робочих днів </a:t>
            </a:r>
            <a:r>
              <a:rPr lang="uk-UA" sz="2000" dirty="0">
                <a:latin typeface="Times New Roman" panose="02020603050405020304" pitchFamily="18" charset="0"/>
                <a:cs typeface="Times New Roman" panose="02020603050405020304" pitchFamily="18" charset="0"/>
              </a:rPr>
              <a:t>з дати засідання комісія готує висновок, який підписується всіма членами комісії. </a:t>
            </a:r>
          </a:p>
          <a:p>
            <a:pPr marL="342900" indent="-342900" algn="just">
              <a:spcBef>
                <a:spcPts val="200"/>
              </a:spcBef>
              <a:spcAft>
                <a:spcPts val="2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У висновку комісії наводяться підстави для прийняття нею рішення та пропонується: </a:t>
            </a:r>
          </a:p>
          <a:p>
            <a:pPr marL="800100" lvl="1" indent="-342900" algn="just">
              <a:spcBef>
                <a:spcPts val="200"/>
              </a:spcBef>
              <a:spcAft>
                <a:spcPts val="200"/>
              </a:spcAft>
              <a:buFont typeface="Wingdings" panose="05000000000000000000" pitchFamily="2" charset="2"/>
              <a:buChar char="ü"/>
            </a:pPr>
            <a:r>
              <a:rPr lang="uk-UA" sz="2000" dirty="0">
                <a:latin typeface="Times New Roman" panose="02020603050405020304" pitchFamily="18" charset="0"/>
                <a:cs typeface="Times New Roman" panose="02020603050405020304" pitchFamily="18" charset="0"/>
              </a:rPr>
              <a:t>скасувати рішення разової ради про присудження ступеня доктора філософії у зв’язку з порушенням встановленої Положенням процедури захисту дисертації; </a:t>
            </a:r>
          </a:p>
          <a:p>
            <a:pPr marL="800100" lvl="1" indent="-342900" algn="just">
              <a:spcBef>
                <a:spcPts val="200"/>
              </a:spcBef>
              <a:spcAft>
                <a:spcPts val="200"/>
              </a:spcAft>
              <a:buFont typeface="Wingdings" panose="05000000000000000000" pitchFamily="2" charset="2"/>
              <a:buChar char="ü"/>
            </a:pPr>
            <a:r>
              <a:rPr lang="uk-UA" sz="2000" dirty="0">
                <a:latin typeface="Times New Roman" panose="02020603050405020304" pitchFamily="18" charset="0"/>
                <a:cs typeface="Times New Roman" panose="02020603050405020304" pitchFamily="18" charset="0"/>
              </a:rPr>
              <a:t>відмовити особі у задоволенні повідомлення щодо порушення процедури захисту дисертації. </a:t>
            </a:r>
          </a:p>
          <a:p>
            <a:pPr marL="342900" indent="-342900" algn="just">
              <a:spcBef>
                <a:spcPts val="200"/>
              </a:spcBef>
              <a:spcAft>
                <a:spcPts val="2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Висновок комісії у строк </a:t>
            </a:r>
            <a:r>
              <a:rPr lang="uk-UA" sz="2000" b="1" dirty="0">
                <a:solidFill>
                  <a:srgbClr val="C00000"/>
                </a:solidFill>
                <a:latin typeface="Times New Roman" panose="02020603050405020304" pitchFamily="18" charset="0"/>
                <a:cs typeface="Times New Roman" panose="02020603050405020304" pitchFamily="18" charset="0"/>
              </a:rPr>
              <a:t>до трьох робочих днів </a:t>
            </a:r>
            <a:r>
              <a:rPr lang="uk-UA" sz="2000" dirty="0">
                <a:latin typeface="Times New Roman" panose="02020603050405020304" pitchFamily="18" charset="0"/>
                <a:cs typeface="Times New Roman" panose="02020603050405020304" pitchFamily="18" charset="0"/>
              </a:rPr>
              <a:t>з дня підписання подається вченій раді КАІ . </a:t>
            </a:r>
          </a:p>
          <a:p>
            <a:pPr marL="342900" indent="-342900" algn="just">
              <a:spcBef>
                <a:spcPts val="200"/>
              </a:spcBef>
              <a:spcAft>
                <a:spcPts val="200"/>
              </a:spcAft>
              <a:buFont typeface="Wingdings" panose="05000000000000000000" pitchFamily="2" charset="2"/>
              <a:buChar char="§"/>
            </a:pPr>
            <a:r>
              <a:rPr lang="uk-UA" sz="2000" spc="-30" dirty="0">
                <a:latin typeface="Times New Roman" panose="02020603050405020304" pitchFamily="18" charset="0"/>
                <a:cs typeface="Times New Roman" panose="02020603050405020304" pitchFamily="18" charset="0"/>
              </a:rPr>
              <a:t>Вчена рада КАІ на найближчому засіданні розглядає висновок комісії та за результатами його розгляду приймає рішення про скасування рішення разової ради про присудження ступеня доктора філософії або про залишення рішення разової ради в силі, про що видається наказ КАІ. </a:t>
            </a:r>
          </a:p>
          <a:p>
            <a:pPr marL="342900" indent="-342900" algn="just">
              <a:spcBef>
                <a:spcPts val="200"/>
              </a:spcBef>
              <a:spcAft>
                <a:spcPts val="200"/>
              </a:spcAft>
              <a:buFont typeface="Wingdings" panose="05000000000000000000" pitchFamily="2" charset="2"/>
              <a:buChar char="§"/>
            </a:pPr>
            <a:r>
              <a:rPr lang="uk-UA" sz="2000" b="1" dirty="0">
                <a:solidFill>
                  <a:srgbClr val="C00000"/>
                </a:solidFill>
                <a:latin typeface="Times New Roman" panose="02020603050405020304" pitchFamily="18" charset="0"/>
                <a:cs typeface="Times New Roman" panose="02020603050405020304" pitchFamily="18" charset="0"/>
              </a:rPr>
              <a:t>Протягом трьох робочих днів </a:t>
            </a:r>
            <a:r>
              <a:rPr lang="uk-UA" sz="2000" dirty="0">
                <a:latin typeface="Times New Roman" panose="02020603050405020304" pitchFamily="18" charset="0"/>
                <a:cs typeface="Times New Roman" panose="02020603050405020304" pitchFamily="18" charset="0"/>
              </a:rPr>
              <a:t>з дати видання зазначеного наказу рішення вченої ради КАІ разом з висновком комісії оприлюднюється на офіційному веб-сайті КАІ .</a:t>
            </a:r>
          </a:p>
        </p:txBody>
      </p:sp>
    </p:spTree>
    <p:extLst>
      <p:ext uri="{BB962C8B-B14F-4D97-AF65-F5344CB8AC3E}">
        <p14:creationId xmlns:p14="http://schemas.microsoft.com/office/powerpoint/2010/main" val="1425769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100" y="490835"/>
            <a:ext cx="10896600" cy="769441"/>
          </a:xfrm>
          <a:prstGeom prst="rect">
            <a:avLst/>
          </a:prstGeom>
        </p:spPr>
        <p:txBody>
          <a:bodyPr wrap="square">
            <a:spAutoFit/>
          </a:bodyPr>
          <a:lstStyle/>
          <a:p>
            <a:pPr algn="ctr"/>
            <a:r>
              <a:rPr lang="uk-UA" sz="2200" b="1" dirty="0">
                <a:solidFill>
                  <a:srgbClr val="1E38B8"/>
                </a:solidFill>
                <a:latin typeface="Times New Roman" panose="02020603050405020304" pitchFamily="18" charset="0"/>
                <a:cs typeface="Times New Roman" panose="02020603050405020304" pitchFamily="18" charset="0"/>
              </a:rPr>
              <a:t>Скасування рішення разової ради про присудження ступеня доктора філософії </a:t>
            </a:r>
          </a:p>
          <a:p>
            <a:pPr algn="ctr"/>
            <a:r>
              <a:rPr lang="uk-UA" sz="2200" b="1" dirty="0">
                <a:solidFill>
                  <a:srgbClr val="1E38B8"/>
                </a:solidFill>
                <a:latin typeface="Times New Roman" panose="02020603050405020304" pitchFamily="18" charset="0"/>
                <a:cs typeface="Times New Roman" panose="02020603050405020304" pitchFamily="18" charset="0"/>
              </a:rPr>
              <a:t>у зв’язку із порушенням процедури захисту</a:t>
            </a:r>
          </a:p>
        </p:txBody>
      </p:sp>
      <p:sp>
        <p:nvSpPr>
          <p:cNvPr id="3" name="Прямоугольник 2"/>
          <p:cNvSpPr/>
          <p:nvPr/>
        </p:nvSpPr>
        <p:spPr>
          <a:xfrm>
            <a:off x="787399" y="1418441"/>
            <a:ext cx="10620115" cy="3785652"/>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Національне агентство має право скасувати рішення разової ради про присудження ступеня доктора філософії у зв’язку з порушенням встановленої Порядком (Постанова КМУ від 12.01.2022 № 44) процедури захисту дисертації протягом шести місяців з дня видання наказу КАІ про видачу здобувачеві диплома доктора філософії. </a:t>
            </a:r>
          </a:p>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КАІ </a:t>
            </a:r>
            <a:r>
              <a:rPr lang="uk-UA" sz="2100" b="1" dirty="0">
                <a:solidFill>
                  <a:srgbClr val="C00000"/>
                </a:solidFill>
                <a:latin typeface="Times New Roman" panose="02020603050405020304" pitchFamily="18" charset="0"/>
                <a:cs typeface="Times New Roman" panose="02020603050405020304" pitchFamily="18" charset="0"/>
              </a:rPr>
              <a:t>протягом 20 робочих днів</a:t>
            </a:r>
            <a:r>
              <a:rPr lang="uk-UA" sz="2100" dirty="0">
                <a:solidFill>
                  <a:srgbClr val="C00000"/>
                </a:solidFill>
                <a:latin typeface="Times New Roman" panose="02020603050405020304" pitchFamily="18" charset="0"/>
                <a:cs typeface="Times New Roman" panose="02020603050405020304" pitchFamily="18" charset="0"/>
              </a:rPr>
              <a:t> </a:t>
            </a:r>
            <a:r>
              <a:rPr lang="uk-UA" sz="2100" dirty="0">
                <a:latin typeface="Times New Roman" panose="02020603050405020304" pitchFamily="18" charset="0"/>
                <a:cs typeface="Times New Roman" panose="02020603050405020304" pitchFamily="18" charset="0"/>
              </a:rPr>
              <a:t>з дня оприлюднення в інформаційній системі повідомлення щодо порушення процедури захисту дисертації має право надати свої письмові пояснення щодо викладених у повідомленні обставин. </a:t>
            </a:r>
          </a:p>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НАЗЯВО має право отримувати від КАІ інформацію та документи, необхідні для розгляду повідомлення. </a:t>
            </a:r>
          </a:p>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Участь представника КАІ в засіданні НАЗЯВО з цього питання не є обов’язковою.</a:t>
            </a:r>
          </a:p>
        </p:txBody>
      </p:sp>
    </p:spTree>
    <p:extLst>
      <p:ext uri="{BB962C8B-B14F-4D97-AF65-F5344CB8AC3E}">
        <p14:creationId xmlns:p14="http://schemas.microsoft.com/office/powerpoint/2010/main" val="1121737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6467" y="691634"/>
            <a:ext cx="7356822" cy="461665"/>
          </a:xfrm>
          <a:prstGeom prst="rect">
            <a:avLst/>
          </a:prstGeom>
        </p:spPr>
        <p:txBody>
          <a:bodyPr wrap="none">
            <a:spAutoFit/>
          </a:bodyPr>
          <a:lstStyle/>
          <a:p>
            <a:pPr algn="ctr"/>
            <a:r>
              <a:rPr lang="uk-UA" sz="2400" b="1" dirty="0">
                <a:solidFill>
                  <a:srgbClr val="1E38B8"/>
                </a:solidFill>
                <a:latin typeface="Times New Roman" panose="02020603050405020304" pitchFamily="18" charset="0"/>
                <a:cs typeface="Times New Roman" panose="02020603050405020304" pitchFamily="18" charset="0"/>
              </a:rPr>
              <a:t>Правові наслідки скасування рішення разової ради</a:t>
            </a:r>
          </a:p>
        </p:txBody>
      </p:sp>
      <p:sp>
        <p:nvSpPr>
          <p:cNvPr id="3" name="Прямоугольник 2"/>
          <p:cNvSpPr/>
          <p:nvPr/>
        </p:nvSpPr>
        <p:spPr>
          <a:xfrm>
            <a:off x="850900" y="1383943"/>
            <a:ext cx="10439400" cy="4755148"/>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У разі скасування рішення разової ради про присудження ступеня доктора філософії після видачі здобувачеві диплома доктора філософії такий диплом вважається недійсним з дня прийняття відповідного рішення. </a:t>
            </a:r>
          </a:p>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Протягом трьох робочих днів з дня прийняття рішення КАІ щодо скасування рішення разової ради про присудження ступеня доктора філософії інформація про недійсність диплома доктора філософії вноситься ним до ЄДЕБО. </a:t>
            </a:r>
          </a:p>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У разі скасування рішення разової ради у зв’язку з порушенням встановленої Положенням процедури захисту дисертації здобувач має право на подання дисертації за тією ж темою до захисту повторно. </a:t>
            </a:r>
          </a:p>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У разі скасування рішення разової ради у зв’язку з виявленням у дисертації та/або наукових публікаціях, в яких висвітлені наукові результати дисертації, фактів академічного плагіату, фабрикації, фальсифікації дисертація повторно до захисту не подається</a:t>
            </a:r>
            <a:r>
              <a:rPr lang="uk-UA"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54116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48" y="279204"/>
            <a:ext cx="11392214" cy="6171023"/>
          </a:xfrm>
          <a:prstGeom prst="rect">
            <a:avLst/>
          </a:prstGeom>
        </p:spPr>
      </p:pic>
    </p:spTree>
    <p:extLst>
      <p:ext uri="{BB962C8B-B14F-4D97-AF65-F5344CB8AC3E}">
        <p14:creationId xmlns:p14="http://schemas.microsoft.com/office/powerpoint/2010/main" val="1354466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9625" y="218113"/>
            <a:ext cx="9133705" cy="400110"/>
          </a:xfrm>
          <a:prstGeom prst="rect">
            <a:avLst/>
          </a:prstGeom>
          <a:solidFill>
            <a:schemeClr val="bg1"/>
          </a:solidFill>
        </p:spPr>
        <p:txBody>
          <a:bodyPr wrap="square">
            <a:spAutoFit/>
          </a:bodyPr>
          <a:lstStyle/>
          <a:p>
            <a:pPr algn="ctr"/>
            <a:r>
              <a:rPr lang="uk-UA" sz="2000" b="1" dirty="0">
                <a:solidFill>
                  <a:srgbClr val="1E38B8"/>
                </a:solidFill>
                <a:latin typeface="Times New Roman" panose="02020603050405020304" pitchFamily="18" charset="0"/>
                <a:cs typeface="Times New Roman" panose="02020603050405020304" pitchFamily="18" charset="0"/>
              </a:rPr>
              <a:t>Послідовність атестації здобувачів ступеня доктора філософії в КАІ</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82" y="707887"/>
            <a:ext cx="10659762" cy="5577584"/>
          </a:xfrm>
          <a:prstGeom prst="rect">
            <a:avLst/>
          </a:prstGeom>
        </p:spPr>
      </p:pic>
    </p:spTree>
    <p:extLst>
      <p:ext uri="{BB962C8B-B14F-4D97-AF65-F5344CB8AC3E}">
        <p14:creationId xmlns:p14="http://schemas.microsoft.com/office/powerpoint/2010/main" val="3897992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0" y="111834"/>
            <a:ext cx="11771871" cy="6653399"/>
          </a:xfrm>
          <a:prstGeom prst="rect">
            <a:avLst/>
          </a:prstGeom>
        </p:spPr>
      </p:pic>
    </p:spTree>
    <p:extLst>
      <p:ext uri="{BB962C8B-B14F-4D97-AF65-F5344CB8AC3E}">
        <p14:creationId xmlns:p14="http://schemas.microsoft.com/office/powerpoint/2010/main" val="102860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2100" y="590034"/>
            <a:ext cx="8988871" cy="523220"/>
          </a:xfrm>
          <a:prstGeom prst="rect">
            <a:avLst/>
          </a:prstGeom>
        </p:spPr>
        <p:txBody>
          <a:bodyPr wrap="none">
            <a:spAutoFit/>
          </a:bodyPr>
          <a:lstStyle/>
          <a:p>
            <a:r>
              <a:rPr lang="uk-UA" sz="2800" b="1" dirty="0">
                <a:solidFill>
                  <a:srgbClr val="1E38B8"/>
                </a:solidFill>
                <a:latin typeface="Times New Roman" panose="02020603050405020304" pitchFamily="18" charset="0"/>
                <a:cs typeface="Times New Roman" panose="02020603050405020304" pitchFamily="18" charset="0"/>
              </a:rPr>
              <a:t>Учасники атестаційного процесу та їх компетентність</a:t>
            </a:r>
          </a:p>
        </p:txBody>
      </p:sp>
      <p:sp>
        <p:nvSpPr>
          <p:cNvPr id="3" name="Прямоугольник 2"/>
          <p:cNvSpPr/>
          <p:nvPr/>
        </p:nvSpPr>
        <p:spPr>
          <a:xfrm>
            <a:off x="944785" y="1552093"/>
            <a:ext cx="10223500" cy="3354765"/>
          </a:xfrm>
          <a:prstGeom prst="rect">
            <a:avLst/>
          </a:prstGeom>
        </p:spPr>
        <p:txBody>
          <a:bodyPr wrap="square">
            <a:spAutoFit/>
          </a:bodyPr>
          <a:lstStyle/>
          <a:p>
            <a:pPr algn="just">
              <a:spcBef>
                <a:spcPts val="600"/>
              </a:spcBef>
              <a:spcAft>
                <a:spcPts val="600"/>
              </a:spcAft>
            </a:pPr>
            <a:r>
              <a:rPr lang="uk-UA" sz="2400" b="1" dirty="0">
                <a:latin typeface="Times New Roman" panose="02020603050405020304" pitchFamily="18" charset="0"/>
                <a:cs typeface="Times New Roman" panose="02020603050405020304" pitchFamily="18" charset="0"/>
              </a:rPr>
              <a:t>Голова разової ради </a:t>
            </a:r>
          </a:p>
          <a:p>
            <a:pPr marL="342900" indent="-342900" algn="just">
              <a:spcBef>
                <a:spcPts val="600"/>
              </a:spcBef>
              <a:spcAft>
                <a:spcPts val="600"/>
              </a:spcAf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Голова разової спеціалізованої вченої ради (далі – голова разової ради) – особа, яка за основним місцем роботи працює науково-педагогічним або науковим працівником КАІ, має науковий ступінь доктора наук та є компетентним ученим за тематикою дослідження здобувача ступеня доктора філософії. </a:t>
            </a:r>
          </a:p>
          <a:p>
            <a:pPr marL="342900" indent="-342900" algn="just">
              <a:spcBef>
                <a:spcPts val="600"/>
              </a:spcBef>
              <a:spcAft>
                <a:spcPts val="600"/>
              </a:spcAft>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Голова разової ради забезпечує дотримання вимог законодавства під час функціонування ради.</a:t>
            </a:r>
          </a:p>
        </p:txBody>
      </p:sp>
    </p:spTree>
    <p:extLst>
      <p:ext uri="{BB962C8B-B14F-4D97-AF65-F5344CB8AC3E}">
        <p14:creationId xmlns:p14="http://schemas.microsoft.com/office/powerpoint/2010/main" val="302531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2100" y="590034"/>
            <a:ext cx="8988871" cy="523220"/>
          </a:xfrm>
          <a:prstGeom prst="rect">
            <a:avLst/>
          </a:prstGeom>
        </p:spPr>
        <p:txBody>
          <a:bodyPr wrap="none">
            <a:spAutoFit/>
          </a:bodyPr>
          <a:lstStyle/>
          <a:p>
            <a:r>
              <a:rPr lang="uk-UA" sz="2800" b="1" dirty="0">
                <a:solidFill>
                  <a:srgbClr val="1E38B8"/>
                </a:solidFill>
                <a:latin typeface="Times New Roman" panose="02020603050405020304" pitchFamily="18" charset="0"/>
                <a:cs typeface="Times New Roman" panose="02020603050405020304" pitchFamily="18" charset="0"/>
              </a:rPr>
              <a:t>Учасники атестаційного процесу та їх компетентність</a:t>
            </a:r>
          </a:p>
        </p:txBody>
      </p:sp>
      <p:sp>
        <p:nvSpPr>
          <p:cNvPr id="3" name="Прямоугольник 2"/>
          <p:cNvSpPr/>
          <p:nvPr/>
        </p:nvSpPr>
        <p:spPr>
          <a:xfrm>
            <a:off x="868585" y="1202541"/>
            <a:ext cx="10375900" cy="5262979"/>
          </a:xfrm>
          <a:prstGeom prst="rect">
            <a:avLst/>
          </a:prstGeom>
        </p:spPr>
        <p:txBody>
          <a:bodyPr wrap="square">
            <a:spAutoFit/>
          </a:bodyPr>
          <a:lstStyle/>
          <a:p>
            <a:pPr algn="just">
              <a:spcBef>
                <a:spcPts val="600"/>
              </a:spcBef>
              <a:spcAft>
                <a:spcPts val="600"/>
              </a:spcAft>
            </a:pPr>
            <a:r>
              <a:rPr lang="uk-UA" sz="2100" b="1" dirty="0">
                <a:latin typeface="Times New Roman" panose="02020603050405020304" pitchFamily="18" charset="0"/>
                <a:cs typeface="Times New Roman" panose="02020603050405020304" pitchFamily="18" charset="0"/>
              </a:rPr>
              <a:t>Рецензент </a:t>
            </a:r>
          </a:p>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Рецензент – особа, яка за основним місцем роботи працює науково-педагогічним або науковим працівником </a:t>
            </a:r>
            <a:r>
              <a:rPr lang="uk-UA" sz="2000" dirty="0">
                <a:latin typeface="Times New Roman" panose="02020603050405020304" pitchFamily="18" charset="0"/>
                <a:cs typeface="Times New Roman" panose="02020603050405020304" pitchFamily="18" charset="0"/>
              </a:rPr>
              <a:t>КАІ</a:t>
            </a:r>
            <a:r>
              <a:rPr lang="uk-UA" sz="2100" dirty="0">
                <a:latin typeface="Times New Roman" panose="02020603050405020304" pitchFamily="18" charset="0"/>
                <a:cs typeface="Times New Roman" panose="02020603050405020304" pitchFamily="18" charset="0"/>
              </a:rPr>
              <a:t>, має науковий ступінь і є компетентним вченим за тематикою дослідження здобувача. </a:t>
            </a:r>
          </a:p>
          <a:p>
            <a:pPr algn="just">
              <a:spcBef>
                <a:spcPts val="600"/>
              </a:spcBef>
              <a:spcAft>
                <a:spcPts val="600"/>
              </a:spcAft>
            </a:pPr>
            <a:r>
              <a:rPr lang="uk-UA" sz="2100" b="1" dirty="0">
                <a:latin typeface="Times New Roman" panose="02020603050405020304" pitchFamily="18" charset="0"/>
                <a:cs typeface="Times New Roman" panose="02020603050405020304" pitchFamily="18" charset="0"/>
              </a:rPr>
              <a:t>Офіційний опонент </a:t>
            </a:r>
          </a:p>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Офіційний опонент – особа, яка є науково-педагогічним або науковим працівником і не працює в </a:t>
            </a:r>
            <a:r>
              <a:rPr lang="uk-UA" sz="2000" dirty="0">
                <a:latin typeface="Times New Roman" panose="02020603050405020304" pitchFamily="18" charset="0"/>
                <a:cs typeface="Times New Roman" panose="02020603050405020304" pitchFamily="18" charset="0"/>
              </a:rPr>
              <a:t>КАІ,</a:t>
            </a:r>
            <a:r>
              <a:rPr lang="uk-UA" sz="2100" dirty="0">
                <a:latin typeface="Times New Roman" panose="02020603050405020304" pitchFamily="18" charset="0"/>
                <a:cs typeface="Times New Roman" panose="02020603050405020304" pitchFamily="18" charset="0"/>
              </a:rPr>
              <a:t> має науковий ступінь та є компетентним вченим за тематикою дослідження здобувача. </a:t>
            </a:r>
          </a:p>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Опонентами можуть бути іноземні вчені з наукового напряму, за яким підготовлено дисертацію Здобувача. </a:t>
            </a:r>
          </a:p>
          <a:p>
            <a:pPr marL="342900" indent="-342900" algn="just">
              <a:spcBef>
                <a:spcPts val="600"/>
              </a:spcBef>
              <a:spcAft>
                <a:spcPts val="600"/>
              </a:spcAft>
              <a:buFont typeface="Wingdings" panose="05000000000000000000" pitchFamily="2" charset="2"/>
              <a:buChar char="§"/>
            </a:pPr>
            <a:r>
              <a:rPr lang="uk-UA" sz="2100" dirty="0">
                <a:latin typeface="Times New Roman" panose="02020603050405020304" pitchFamily="18" charset="0"/>
                <a:cs typeface="Times New Roman" panose="02020603050405020304" pitchFamily="18" charset="0"/>
              </a:rPr>
              <a:t>Офіційні опоненти не можуть працювати в одному і тому ж закладі, мати спільні публікації </a:t>
            </a:r>
            <a:r>
              <a:rPr lang="uk-UA" sz="2100" b="1" dirty="0">
                <a:latin typeface="Times New Roman" panose="02020603050405020304" pitchFamily="18" charset="0"/>
                <a:cs typeface="Times New Roman" panose="02020603050405020304" pitchFamily="18" charset="0"/>
              </a:rPr>
              <a:t>за останні п’ять років </a:t>
            </a:r>
            <a:r>
              <a:rPr lang="uk-UA" sz="2100" dirty="0">
                <a:latin typeface="Times New Roman" panose="02020603050405020304" pitchFamily="18" charset="0"/>
                <a:cs typeface="Times New Roman" panose="02020603050405020304" pitchFamily="18" charset="0"/>
              </a:rPr>
              <a:t>з головою, рецензентами та науковим керівником та включаються до складу разової ради за їх письмовою згодою.</a:t>
            </a:r>
          </a:p>
        </p:txBody>
      </p:sp>
    </p:spTree>
    <p:extLst>
      <p:ext uri="{BB962C8B-B14F-4D97-AF65-F5344CB8AC3E}">
        <p14:creationId xmlns:p14="http://schemas.microsoft.com/office/powerpoint/2010/main" val="323909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3969" y="0"/>
            <a:ext cx="5191742" cy="461665"/>
          </a:xfrm>
          <a:prstGeom prst="rect">
            <a:avLst/>
          </a:prstGeom>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Компетентність членів разової ради</a:t>
            </a:r>
          </a:p>
        </p:txBody>
      </p:sp>
      <p:sp>
        <p:nvSpPr>
          <p:cNvPr id="3" name="Прямоугольник 2"/>
          <p:cNvSpPr/>
          <p:nvPr/>
        </p:nvSpPr>
        <p:spPr>
          <a:xfrm>
            <a:off x="770940" y="696099"/>
            <a:ext cx="10671760" cy="5632311"/>
          </a:xfrm>
          <a:prstGeom prst="rect">
            <a:avLst/>
          </a:prstGeom>
        </p:spPr>
        <p:txBody>
          <a:bodyPr wrap="square">
            <a:spAutoFit/>
          </a:bodyPr>
          <a:lstStyle/>
          <a:p>
            <a:pPr marL="285750" indent="-285750" algn="just">
              <a:spcBef>
                <a:spcPts val="300"/>
              </a:spcBef>
              <a:spcAft>
                <a:spcPts val="3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Одна особа протягом календарного року може брати участь як член разової ради </a:t>
            </a:r>
            <a:r>
              <a:rPr lang="uk-UA" sz="2000" b="1" dirty="0">
                <a:solidFill>
                  <a:srgbClr val="C00000"/>
                </a:solidFill>
                <a:latin typeface="Times New Roman" panose="02020603050405020304" pitchFamily="18" charset="0"/>
                <a:cs typeface="Times New Roman" panose="02020603050405020304" pitchFamily="18" charset="0"/>
              </a:rPr>
              <a:t>не більш як у восьми захистах дисертації. </a:t>
            </a:r>
          </a:p>
          <a:p>
            <a:pPr marL="285750" indent="-285750" algn="just">
              <a:spcBef>
                <a:spcPts val="300"/>
              </a:spcBef>
              <a:spcAft>
                <a:spcPts val="300"/>
              </a:spcAft>
              <a:buFont typeface="Wingdings" panose="05000000000000000000" pitchFamily="2" charset="2"/>
              <a:buChar char="§"/>
            </a:pPr>
            <a:r>
              <a:rPr lang="uk-UA" sz="2000" dirty="0">
                <a:latin typeface="Times New Roman" panose="02020603050405020304" pitchFamily="18" charset="0"/>
                <a:cs typeface="Times New Roman" panose="02020603050405020304" pitchFamily="18" charset="0"/>
              </a:rPr>
              <a:t>Компетентність членів разової ради за тематикою дослідження здобувача визначається </a:t>
            </a:r>
            <a:r>
              <a:rPr lang="uk-UA" sz="2000" b="1" dirty="0">
                <a:solidFill>
                  <a:srgbClr val="C00000"/>
                </a:solidFill>
                <a:latin typeface="Times New Roman" panose="02020603050405020304" pitchFamily="18" charset="0"/>
                <a:cs typeface="Times New Roman" panose="02020603050405020304" pitchFamily="18" charset="0"/>
              </a:rPr>
              <a:t>наявністю не менше трьох наукових публікацій за тематикою дослідження здобувача за умови їх опублікування протягом останніх п’яти років до дня утворення разової ради </a:t>
            </a:r>
            <a:r>
              <a:rPr lang="uk-UA" sz="2000" dirty="0">
                <a:latin typeface="Times New Roman" panose="02020603050405020304" pitchFamily="18" charset="0"/>
                <a:cs typeface="Times New Roman" panose="02020603050405020304" pitchFamily="18" charset="0"/>
              </a:rPr>
              <a:t>та після присудження вченому ступеня доктора філософії (кандидата наук), до яких зараховуються: </a:t>
            </a:r>
          </a:p>
          <a:p>
            <a:pPr marL="742950" lvl="1" indent="-285750" algn="just">
              <a:spcBef>
                <a:spcPts val="300"/>
              </a:spcBef>
              <a:spcAft>
                <a:spcPts val="300"/>
              </a:spcAft>
              <a:buFont typeface="Wingdings" panose="05000000000000000000" pitchFamily="2" charset="2"/>
              <a:buChar char="Ø"/>
            </a:pPr>
            <a:r>
              <a:rPr lang="uk-UA" sz="2000" b="1" dirty="0">
                <a:latin typeface="Times New Roman" panose="02020603050405020304" pitchFamily="18" charset="0"/>
                <a:cs typeface="Times New Roman" panose="02020603050405020304" pitchFamily="18" charset="0"/>
              </a:rPr>
              <a:t>одноосібні монографії</a:t>
            </a:r>
            <a:r>
              <a:rPr lang="uk-UA" sz="2000" dirty="0">
                <a:latin typeface="Times New Roman" panose="02020603050405020304" pitchFamily="18" charset="0"/>
                <a:cs typeface="Times New Roman" panose="02020603050405020304" pitchFamily="18" charset="0"/>
              </a:rPr>
              <a:t>, що рекомендовані до друку вченими радами закладів та пройшли рецензування, крім одноосібних монографій, виданих у державі, визнаній Верховною Радою України державою агресором. До одноосібних монографій прирівнюються одноосібні розділи у колективних монографіях за тих же умов (для іноземних видань - згідно з вимогами до наукових видань відповідної держави); </a:t>
            </a:r>
          </a:p>
          <a:p>
            <a:pPr marL="742950" lvl="1" indent="-285750" algn="just">
              <a:spcBef>
                <a:spcPts val="300"/>
              </a:spcBef>
              <a:spcAft>
                <a:spcPts val="300"/>
              </a:spcAft>
              <a:buFont typeface="Wingdings" panose="05000000000000000000" pitchFamily="2" charset="2"/>
              <a:buChar char="Ø"/>
            </a:pPr>
            <a:r>
              <a:rPr lang="uk-UA" sz="2000" b="1" dirty="0">
                <a:latin typeface="Times New Roman" panose="02020603050405020304" pitchFamily="18" charset="0"/>
                <a:cs typeface="Times New Roman" panose="02020603050405020304" pitchFamily="18" charset="0"/>
              </a:rPr>
              <a:t>наукові статті</a:t>
            </a:r>
            <a:r>
              <a:rPr lang="uk-UA" sz="2000" dirty="0">
                <a:latin typeface="Times New Roman" panose="02020603050405020304" pitchFamily="18" charset="0"/>
                <a:cs typeface="Times New Roman" panose="02020603050405020304" pitchFamily="18" charset="0"/>
              </a:rPr>
              <a:t>, опубліковані у наукових виданнях, включених на дату опублікування до переліку наукових фахових видань України; </a:t>
            </a:r>
          </a:p>
          <a:p>
            <a:pPr marL="742950" lvl="1" indent="-285750" algn="just">
              <a:spcBef>
                <a:spcPts val="300"/>
              </a:spcBef>
              <a:spcAft>
                <a:spcPts val="300"/>
              </a:spcAft>
              <a:buFont typeface="Wingdings" panose="05000000000000000000" pitchFamily="2" charset="2"/>
              <a:buChar char="Ø"/>
            </a:pPr>
            <a:r>
              <a:rPr lang="uk-UA" sz="2000" b="1" dirty="0">
                <a:latin typeface="Times New Roman" panose="02020603050405020304" pitchFamily="18" charset="0"/>
                <a:cs typeface="Times New Roman" panose="02020603050405020304" pitchFamily="18" charset="0"/>
              </a:rPr>
              <a:t>наукові статті, </a:t>
            </a:r>
            <a:r>
              <a:rPr lang="uk-UA" sz="2000" dirty="0">
                <a:latin typeface="Times New Roman" panose="02020603050405020304" pitchFamily="18" charset="0"/>
                <a:cs typeface="Times New Roman" panose="02020603050405020304" pitchFamily="18" charset="0"/>
              </a:rPr>
              <a:t>опубліковані у періодичних наукових виданнях, проіндексованих у базах даних </a:t>
            </a:r>
            <a:r>
              <a:rPr lang="en-US" sz="2000" b="1" i="1" dirty="0">
                <a:latin typeface="Times New Roman" panose="02020603050405020304" pitchFamily="18" charset="0"/>
                <a:cs typeface="Times New Roman" panose="02020603050405020304" pitchFamily="18" charset="0"/>
              </a:rPr>
              <a:t>Web of Science Core Collection </a:t>
            </a:r>
            <a:r>
              <a:rPr lang="uk-UA" sz="2000" b="1" i="1" dirty="0">
                <a:latin typeface="Times New Roman" panose="02020603050405020304" pitchFamily="18" charset="0"/>
                <a:cs typeface="Times New Roman" panose="02020603050405020304" pitchFamily="18" charset="0"/>
              </a:rPr>
              <a:t>та/або </a:t>
            </a:r>
            <a:r>
              <a:rPr lang="en-US" sz="2000" b="1" i="1" dirty="0">
                <a:latin typeface="Times New Roman" panose="02020603050405020304" pitchFamily="18" charset="0"/>
                <a:cs typeface="Times New Roman" panose="02020603050405020304" pitchFamily="18" charset="0"/>
              </a:rPr>
              <a:t>Scopus,</a:t>
            </a:r>
            <a:r>
              <a:rPr lang="en-US"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крім видань держави, визнаної Верховною Радою України державою-агресором. </a:t>
            </a:r>
          </a:p>
        </p:txBody>
      </p:sp>
    </p:spTree>
    <p:extLst>
      <p:ext uri="{BB962C8B-B14F-4D97-AF65-F5344CB8AC3E}">
        <p14:creationId xmlns:p14="http://schemas.microsoft.com/office/powerpoint/2010/main" val="322983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0169" y="0"/>
            <a:ext cx="5191742" cy="461665"/>
          </a:xfrm>
          <a:prstGeom prst="rect">
            <a:avLst/>
          </a:prstGeom>
        </p:spPr>
        <p:txBody>
          <a:bodyPr wrap="none">
            <a:spAutoFit/>
          </a:bodyPr>
          <a:lstStyle/>
          <a:p>
            <a:r>
              <a:rPr lang="uk-UA" sz="2400" b="1" dirty="0">
                <a:solidFill>
                  <a:srgbClr val="1E38B8"/>
                </a:solidFill>
                <a:latin typeface="Times New Roman" panose="02020603050405020304" pitchFamily="18" charset="0"/>
                <a:cs typeface="Times New Roman" panose="02020603050405020304" pitchFamily="18" charset="0"/>
              </a:rPr>
              <a:t>Компетентність членів разової ради</a:t>
            </a:r>
          </a:p>
        </p:txBody>
      </p:sp>
      <p:sp>
        <p:nvSpPr>
          <p:cNvPr id="3" name="Прямоугольник 2"/>
          <p:cNvSpPr/>
          <p:nvPr/>
        </p:nvSpPr>
        <p:spPr>
          <a:xfrm>
            <a:off x="874355" y="681585"/>
            <a:ext cx="10722560" cy="545277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Особа </a:t>
            </a:r>
            <a:r>
              <a:rPr lang="uk-UA" sz="2000" b="1" dirty="0">
                <a:latin typeface="Times New Roman" panose="02020603050405020304" pitchFamily="18" charset="0"/>
                <a:cs typeface="Times New Roman" panose="02020603050405020304" pitchFamily="18" charset="0"/>
              </a:rPr>
              <a:t>не може входити до складу разової ради </a:t>
            </a:r>
            <a:r>
              <a:rPr lang="uk-UA" sz="2000" dirty="0">
                <a:latin typeface="Times New Roman" panose="02020603050405020304" pitchFamily="18" charset="0"/>
                <a:cs typeface="Times New Roman" panose="02020603050405020304" pitchFamily="18" charset="0"/>
              </a:rPr>
              <a:t>у разі, коли вона: </a:t>
            </a:r>
          </a:p>
          <a:p>
            <a:pPr marL="457200" indent="-457200" algn="just">
              <a:spcBef>
                <a:spcPts val="200"/>
              </a:spcBef>
              <a:spcAft>
                <a:spcPts val="200"/>
              </a:spcAft>
              <a:buFont typeface="+mj-lt"/>
              <a:buAutoNum type="arabicParenR"/>
            </a:pPr>
            <a:r>
              <a:rPr lang="uk-UA" sz="2000" dirty="0">
                <a:latin typeface="Times New Roman" panose="02020603050405020304" pitchFamily="18" charset="0"/>
                <a:cs typeface="Times New Roman" panose="02020603050405020304" pitchFamily="18" charset="0"/>
              </a:rPr>
              <a:t>є науковим керівником здобувача; </a:t>
            </a:r>
          </a:p>
          <a:p>
            <a:pPr marL="457200" indent="-457200" algn="just">
              <a:spcBef>
                <a:spcPts val="200"/>
              </a:spcBef>
              <a:spcAft>
                <a:spcPts val="200"/>
              </a:spcAft>
              <a:buFont typeface="+mj-lt"/>
              <a:buAutoNum type="arabicParenR"/>
            </a:pPr>
            <a:r>
              <a:rPr lang="uk-UA" sz="2000" dirty="0">
                <a:latin typeface="Times New Roman" panose="02020603050405020304" pitchFamily="18" charset="0"/>
                <a:cs typeface="Times New Roman" panose="02020603050405020304" pitchFamily="18" charset="0"/>
              </a:rPr>
              <a:t>є президентом КАІ; </a:t>
            </a:r>
          </a:p>
          <a:p>
            <a:pPr marL="457200" indent="-457200" algn="just">
              <a:spcBef>
                <a:spcPts val="200"/>
              </a:spcBef>
              <a:spcAft>
                <a:spcPts val="200"/>
              </a:spcAft>
              <a:buFont typeface="+mj-lt"/>
              <a:buAutoNum type="arabicParenR"/>
            </a:pPr>
            <a:r>
              <a:rPr lang="uk-UA" sz="2000" dirty="0">
                <a:latin typeface="Times New Roman" panose="02020603050405020304" pitchFamily="18" charset="0"/>
                <a:cs typeface="Times New Roman" panose="02020603050405020304" pitchFamily="18" charset="0"/>
              </a:rPr>
              <a:t>є співавтором наукових публікацій здобувача; </a:t>
            </a:r>
          </a:p>
          <a:p>
            <a:pPr marL="457200" indent="-457200" algn="just">
              <a:spcBef>
                <a:spcPts val="200"/>
              </a:spcBef>
              <a:spcAft>
                <a:spcPts val="200"/>
              </a:spcAft>
              <a:buFont typeface="+mj-lt"/>
              <a:buAutoNum type="arabicParenR"/>
            </a:pPr>
            <a:r>
              <a:rPr lang="uk-UA" sz="2000" dirty="0">
                <a:latin typeface="Times New Roman" panose="02020603050405020304" pitchFamily="18" charset="0"/>
                <a:cs typeface="Times New Roman" panose="02020603050405020304" pitchFamily="18" charset="0"/>
              </a:rPr>
              <a:t>має реальний чи потенційний конфлікт інтересів щодо здобувача (зокрема, є його близькою особою) та/або його наукового керівника, та/або іншого члена разової ради; </a:t>
            </a:r>
          </a:p>
          <a:p>
            <a:pPr marL="457200" indent="-457200" algn="just">
              <a:spcBef>
                <a:spcPts val="200"/>
              </a:spcBef>
              <a:spcAft>
                <a:spcPts val="200"/>
              </a:spcAft>
              <a:buFont typeface="+mj-lt"/>
              <a:buAutoNum type="arabicParenR"/>
            </a:pPr>
            <a:r>
              <a:rPr lang="uk-UA" sz="2000" dirty="0">
                <a:latin typeface="Times New Roman" panose="02020603050405020304" pitchFamily="18" charset="0"/>
                <a:cs typeface="Times New Roman" panose="02020603050405020304" pitchFamily="18" charset="0"/>
              </a:rPr>
              <a:t>притягувалася до академічної відповідальності за порушення академічної доброчесності, зокрема щодо позбавлення права участі у роботі спеціалізованих вчених рад відповідно до Законів України «Про вищу освіту», «Про наукову і науково-технічну діяльність»; </a:t>
            </a:r>
          </a:p>
          <a:p>
            <a:pPr marL="457200" indent="-457200" algn="just">
              <a:spcBef>
                <a:spcPts val="200"/>
              </a:spcBef>
              <a:spcAft>
                <a:spcPts val="200"/>
              </a:spcAft>
              <a:buFont typeface="+mj-lt"/>
              <a:buAutoNum type="arabicParenR"/>
            </a:pPr>
            <a:r>
              <a:rPr lang="uk-UA" sz="2000" dirty="0">
                <a:latin typeface="Times New Roman" panose="02020603050405020304" pitchFamily="18" charset="0"/>
                <a:cs typeface="Times New Roman" panose="02020603050405020304" pitchFamily="18" charset="0"/>
              </a:rPr>
              <a:t>працює (працювала) на керівних посадах у закладах, установах, організаціях, що незаконно провадять (провадили) свою діяльність на тимчасово окупованих територіях України; </a:t>
            </a:r>
          </a:p>
          <a:p>
            <a:pPr marL="457200" indent="-457200" algn="just">
              <a:spcBef>
                <a:spcPts val="200"/>
              </a:spcBef>
              <a:spcAft>
                <a:spcPts val="200"/>
              </a:spcAft>
              <a:buFont typeface="+mj-lt"/>
              <a:buAutoNum type="arabicParenR"/>
            </a:pPr>
            <a:r>
              <a:rPr lang="uk-UA" sz="2000" dirty="0">
                <a:latin typeface="Times New Roman" panose="02020603050405020304" pitchFamily="18" charset="0"/>
                <a:cs typeface="Times New Roman" panose="02020603050405020304" pitchFamily="18" charset="0"/>
              </a:rPr>
              <a:t>не володіє мовою захисту дисертації в обсязі, достатньому для кваліфікованого проведення атестації здобувача; </a:t>
            </a:r>
          </a:p>
          <a:p>
            <a:pPr marL="457200" indent="-457200" algn="just">
              <a:spcBef>
                <a:spcPts val="200"/>
              </a:spcBef>
              <a:spcAft>
                <a:spcPts val="200"/>
              </a:spcAft>
              <a:buFont typeface="+mj-lt"/>
              <a:buAutoNum type="arabicParenR"/>
            </a:pPr>
            <a:r>
              <a:rPr lang="uk-UA" sz="2000" dirty="0">
                <a:latin typeface="Times New Roman" panose="02020603050405020304" pitchFamily="18" charset="0"/>
                <a:cs typeface="Times New Roman" panose="02020603050405020304" pitchFamily="18" charset="0"/>
              </a:rPr>
              <a:t>отримала диплом доктора філософії (кандидата наук) </a:t>
            </a:r>
            <a:r>
              <a:rPr lang="uk-UA" sz="2000" b="1" dirty="0">
                <a:latin typeface="Times New Roman" panose="02020603050405020304" pitchFamily="18" charset="0"/>
                <a:cs typeface="Times New Roman" panose="02020603050405020304" pitchFamily="18" charset="0"/>
              </a:rPr>
              <a:t>менше ніж за три роки </a:t>
            </a:r>
            <a:r>
              <a:rPr lang="uk-UA" sz="2000" dirty="0">
                <a:latin typeface="Times New Roman" panose="02020603050405020304" pitchFamily="18" charset="0"/>
                <a:cs typeface="Times New Roman" panose="02020603050405020304" pitchFamily="18" charset="0"/>
              </a:rPr>
              <a:t>до дати утворення разової ради. </a:t>
            </a:r>
          </a:p>
          <a:p>
            <a:pPr algn="just">
              <a:spcBef>
                <a:spcPts val="200"/>
              </a:spcBef>
              <a:spcAft>
                <a:spcPts val="200"/>
              </a:spcAft>
            </a:pPr>
            <a:r>
              <a:rPr lang="uk-UA" sz="2000" b="1" dirty="0">
                <a:solidFill>
                  <a:srgbClr val="C00000"/>
                </a:solidFill>
                <a:latin typeface="Times New Roman" panose="02020603050405020304" pitchFamily="18" charset="0"/>
                <a:cs typeface="Times New Roman" panose="02020603050405020304" pitchFamily="18" charset="0"/>
              </a:rPr>
              <a:t>Члени разової ради включаються до складу разової ради за їх письмовими згодами.</a:t>
            </a:r>
          </a:p>
        </p:txBody>
      </p:sp>
    </p:spTree>
    <p:extLst>
      <p:ext uri="{BB962C8B-B14F-4D97-AF65-F5344CB8AC3E}">
        <p14:creationId xmlns:p14="http://schemas.microsoft.com/office/powerpoint/2010/main" val="155318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500" y="946835"/>
            <a:ext cx="8902700" cy="830997"/>
          </a:xfrm>
          <a:prstGeom prst="rect">
            <a:avLst/>
          </a:prstGeom>
        </p:spPr>
        <p:txBody>
          <a:bodyPr wrap="square">
            <a:spAutoFit/>
          </a:bodyPr>
          <a:lstStyle/>
          <a:p>
            <a:pPr algn="ctr"/>
            <a:r>
              <a:rPr lang="uk-UA" sz="2400" b="1" dirty="0">
                <a:solidFill>
                  <a:srgbClr val="1E38B8"/>
                </a:solidFill>
                <a:latin typeface="Times New Roman" panose="02020603050405020304" pitchFamily="18" charset="0"/>
                <a:cs typeface="Times New Roman" panose="02020603050405020304" pitchFamily="18" charset="0"/>
              </a:rPr>
              <a:t>Оцінка виконання здобувачем </a:t>
            </a:r>
          </a:p>
          <a:p>
            <a:pPr algn="ctr"/>
            <a:r>
              <a:rPr lang="uk-UA" sz="2400" b="1" dirty="0">
                <a:solidFill>
                  <a:srgbClr val="1E38B8"/>
                </a:solidFill>
                <a:latin typeface="Times New Roman" panose="02020603050405020304" pitchFamily="18" charset="0"/>
                <a:cs typeface="Times New Roman" panose="02020603050405020304" pitchFamily="18" charset="0"/>
              </a:rPr>
              <a:t>ступеня доктора філософії освітньо-наукової програми </a:t>
            </a:r>
          </a:p>
        </p:txBody>
      </p:sp>
      <p:sp>
        <p:nvSpPr>
          <p:cNvPr id="3" name="Прямоугольник 2"/>
          <p:cNvSpPr/>
          <p:nvPr/>
        </p:nvSpPr>
        <p:spPr>
          <a:xfrm>
            <a:off x="939800" y="2107337"/>
            <a:ext cx="10274300" cy="1938992"/>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Здобувач повинен набути теоретичні знання, уміння, навички та компетентності, визначені стандартом вищої освіти третього (</a:t>
            </a:r>
            <a:r>
              <a:rPr lang="uk-UA" sz="2400" dirty="0" err="1">
                <a:latin typeface="Times New Roman" panose="02020603050405020304" pitchFamily="18" charset="0"/>
                <a:cs typeface="Times New Roman" panose="02020603050405020304" pitchFamily="18" charset="0"/>
              </a:rPr>
              <a:t>освітньо</a:t>
            </a:r>
            <a:r>
              <a:rPr lang="uk-UA" sz="2400" dirty="0">
                <a:latin typeface="Times New Roman" panose="02020603050405020304" pitchFamily="18" charset="0"/>
                <a:cs typeface="Times New Roman" panose="02020603050405020304" pitchFamily="18" charset="0"/>
              </a:rPr>
              <a:t>-наукового) рівня за відповідною спеціальністю, провести власне наукове дослідження, оформлене у вигляді дисертації та опублікувати основні його наукові результати.</a:t>
            </a:r>
          </a:p>
        </p:txBody>
      </p:sp>
    </p:spTree>
    <p:extLst>
      <p:ext uri="{BB962C8B-B14F-4D97-AF65-F5344CB8AC3E}">
        <p14:creationId xmlns:p14="http://schemas.microsoft.com/office/powerpoint/2010/main" val="17282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2801</TotalTime>
  <Words>6691</Words>
  <Application>Microsoft Office PowerPoint</Application>
  <PresentationFormat>Широкоэкранный</PresentationFormat>
  <Paragraphs>292</Paragraphs>
  <Slides>48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48</vt:i4>
      </vt:variant>
    </vt:vector>
  </HeadingPairs>
  <TitlesOfParts>
    <vt:vector size="54" baseType="lpstr">
      <vt:lpstr>Arial</vt:lpstr>
      <vt:lpstr>Calibri</vt:lpstr>
      <vt:lpstr>Garamond</vt:lpstr>
      <vt:lpstr>Times New Roman</vt:lpstr>
      <vt:lpstr>Wingdings</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Захист доктора філософії</dc:title>
  <dc:creator>Админ</dc:creator>
  <cp:lastModifiedBy>Roman Korchemnyi</cp:lastModifiedBy>
  <cp:revision>132</cp:revision>
  <dcterms:created xsi:type="dcterms:W3CDTF">2023-06-07T06:31:39Z</dcterms:created>
  <dcterms:modified xsi:type="dcterms:W3CDTF">2024-12-06T08:48:50Z</dcterms:modified>
</cp:coreProperties>
</file>